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4" r:id="rId21"/>
    <p:sldId id="277" r:id="rId22"/>
    <p:sldId id="278" r:id="rId23"/>
    <p:sldId id="283" r:id="rId24"/>
    <p:sldId id="284"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91" d="100"/>
          <a:sy n="91" d="100"/>
        </p:scale>
        <p:origin x="63" y="6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A6D9-9AE0-4D58-B3D3-6496CCE9D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59976-FA6C-4A7A-A86C-CDA4BAB19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8BE8C4-B2CC-488D-8B5B-A479BB240E09}"/>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D50FDD98-78BC-4811-976D-C1CE384A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0757B-8E93-498D-8D53-B01890ABB282}"/>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186593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56AE-A3D0-47FB-B2A2-F901A5A17F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7C186-55CE-4648-B5A9-12313EFB3E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C73DD-AA27-4A88-B9D2-73092F4162B7}"/>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95075ED3-F784-49F0-BC4A-10DE9CDCB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EB27D-D965-4E64-9072-C0E366E5226C}"/>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326218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9E2DB1-4582-4816-992D-9904A8E04A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44809-8AB4-43E9-A73B-BCCD5019A9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5CF93-78A8-4B15-ABD2-6CC0C8190D97}"/>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977EA4A2-1DB2-4DDA-8299-26AF773B4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9DB1E-EC5D-47D5-8C0E-4DB062F9AA75}"/>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340221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2F68-76DD-4F0E-A503-177AFD033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E14A0-A151-4D7D-8A8B-9B8E2B1FA3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EBDC1-141B-4D79-9096-AC3B22709938}"/>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39225543-39B6-4D71-990E-FC3391B62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E82F9-1C7C-445A-9371-811145080750}"/>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263500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6737-C3C2-4472-B036-0E1EE1F33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738AD-C80E-498E-BC29-30C7C5013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E8291A-7FC7-4EC0-BF1F-85887435122C}"/>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16BC21A3-324F-4981-83C8-0CB352A72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1564-CDE5-4F96-912A-AC53383B11F1}"/>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238836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0A2E-5563-4274-AAE3-D4A164D9D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65939-7178-4C46-938E-30901908C9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163575-88E8-4863-903F-9057C1C8C0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3105B8-352E-4844-B4CF-9577C78C2DC1}"/>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6" name="Footer Placeholder 5">
            <a:extLst>
              <a:ext uri="{FF2B5EF4-FFF2-40B4-BE49-F238E27FC236}">
                <a16:creationId xmlns:a16="http://schemas.microsoft.com/office/drawing/2014/main" id="{128DC79F-50B6-42A5-BC2B-D768C16F3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F7BEF-F560-49C5-BFC4-B537DEC9504B}"/>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39867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5DD6-0635-4203-8793-84F3AA1BDD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C7FC99-2B83-45E1-A6B4-D4112B36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C820FC-F095-4496-BB4F-5DE66FCDAF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E49EE0-E81F-4D80-9FD1-B793C5F4A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458A22-3628-4C81-ACAA-ADF07EC583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B04AE5-5C2C-484B-B47E-7B22ED2E1723}"/>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8" name="Footer Placeholder 7">
            <a:extLst>
              <a:ext uri="{FF2B5EF4-FFF2-40B4-BE49-F238E27FC236}">
                <a16:creationId xmlns:a16="http://schemas.microsoft.com/office/drawing/2014/main" id="{F92FA231-466C-4754-9911-DB4A5C06C3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A3BEF-AA2A-4760-9B6C-69BBBE3CBFD6}"/>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148378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1B0A-6DA0-4AB8-BBAE-346930F7B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8B44B-EB0E-494C-A398-2A77CF11A460}"/>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4" name="Footer Placeholder 3">
            <a:extLst>
              <a:ext uri="{FF2B5EF4-FFF2-40B4-BE49-F238E27FC236}">
                <a16:creationId xmlns:a16="http://schemas.microsoft.com/office/drawing/2014/main" id="{5DC21D01-77FA-4C02-8A2E-174E966E8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4764A-B3CD-4F3B-81AB-080AFD3D9676}"/>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93497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8FAFE-8CE3-4DBB-B0FC-D3ECE7A0B052}"/>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3" name="Footer Placeholder 2">
            <a:extLst>
              <a:ext uri="{FF2B5EF4-FFF2-40B4-BE49-F238E27FC236}">
                <a16:creationId xmlns:a16="http://schemas.microsoft.com/office/drawing/2014/main" id="{5D299E14-95C8-4E97-9EAD-11C7044CBC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11D5B-4A41-4A3A-9039-957EF8519DED}"/>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35347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5552-0292-4033-A93E-497AB3A21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E4FC6-8EAD-48CA-9AFE-537B1CF9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F2E09-FB7D-452F-B93F-A41ABE42C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8200E3-77FE-415D-808F-ABA0DA9A3AAE}"/>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6" name="Footer Placeholder 5">
            <a:extLst>
              <a:ext uri="{FF2B5EF4-FFF2-40B4-BE49-F238E27FC236}">
                <a16:creationId xmlns:a16="http://schemas.microsoft.com/office/drawing/2014/main" id="{8766F183-0820-4045-B0A4-032B01B85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E2DA4-AEA0-429E-941A-77465B0A5F21}"/>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179712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EC89-5A78-4033-8A53-CE99B33F7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5BB529-7154-40F6-943A-80D4B4F98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BB394-68C2-4331-AC92-6E70FCDEC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484078-2D36-401D-AB10-D12EAA549C4B}"/>
              </a:ext>
            </a:extLst>
          </p:cNvPr>
          <p:cNvSpPr>
            <a:spLocks noGrp="1"/>
          </p:cNvSpPr>
          <p:nvPr>
            <p:ph type="dt" sz="half" idx="10"/>
          </p:nvPr>
        </p:nvSpPr>
        <p:spPr/>
        <p:txBody>
          <a:bodyPr/>
          <a:lstStyle/>
          <a:p>
            <a:fld id="{DE363999-B94F-476E-87A1-808C65E52CB4}" type="datetimeFigureOut">
              <a:rPr lang="en-US" smtClean="0"/>
              <a:t>8/15/2018</a:t>
            </a:fld>
            <a:endParaRPr lang="en-US"/>
          </a:p>
        </p:txBody>
      </p:sp>
      <p:sp>
        <p:nvSpPr>
          <p:cNvPr id="6" name="Footer Placeholder 5">
            <a:extLst>
              <a:ext uri="{FF2B5EF4-FFF2-40B4-BE49-F238E27FC236}">
                <a16:creationId xmlns:a16="http://schemas.microsoft.com/office/drawing/2014/main" id="{2A8F7C87-F4B5-4C7D-B33D-FCC3DB99B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17466-BF10-4804-A14D-6F8679351F1C}"/>
              </a:ext>
            </a:extLst>
          </p:cNvPr>
          <p:cNvSpPr>
            <a:spLocks noGrp="1"/>
          </p:cNvSpPr>
          <p:nvPr>
            <p:ph type="sldNum" sz="quarter" idx="12"/>
          </p:nvPr>
        </p:nvSpPr>
        <p:spPr/>
        <p:txBody>
          <a:bodyPr/>
          <a:lstStyle/>
          <a:p>
            <a:fld id="{DE70791F-C466-436B-A579-304A0A925AE1}" type="slidenum">
              <a:rPr lang="en-US" smtClean="0"/>
              <a:t>‹#›</a:t>
            </a:fld>
            <a:endParaRPr lang="en-US"/>
          </a:p>
        </p:txBody>
      </p:sp>
    </p:spTree>
    <p:extLst>
      <p:ext uri="{BB962C8B-B14F-4D97-AF65-F5344CB8AC3E}">
        <p14:creationId xmlns:p14="http://schemas.microsoft.com/office/powerpoint/2010/main" val="68453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05FC99-08AE-492D-B459-2207BACFA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67F487-4C65-40D8-ABED-5AE9F7564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397E0-FFB6-4F30-B7DB-7623AB4EC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63999-B94F-476E-87A1-808C65E52CB4}" type="datetimeFigureOut">
              <a:rPr lang="en-US" smtClean="0"/>
              <a:t>8/15/2018</a:t>
            </a:fld>
            <a:endParaRPr lang="en-US"/>
          </a:p>
        </p:txBody>
      </p:sp>
      <p:sp>
        <p:nvSpPr>
          <p:cNvPr id="5" name="Footer Placeholder 4">
            <a:extLst>
              <a:ext uri="{FF2B5EF4-FFF2-40B4-BE49-F238E27FC236}">
                <a16:creationId xmlns:a16="http://schemas.microsoft.com/office/drawing/2014/main" id="{32BD1C41-85A2-4079-B7C7-F1944BAFB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3F654-D7B0-497D-8B8C-C6E601783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0791F-C466-436B-A579-304A0A925AE1}" type="slidenum">
              <a:rPr lang="en-US" smtClean="0"/>
              <a:t>‹#›</a:t>
            </a:fld>
            <a:endParaRPr lang="en-US"/>
          </a:p>
        </p:txBody>
      </p:sp>
    </p:spTree>
    <p:extLst>
      <p:ext uri="{BB962C8B-B14F-4D97-AF65-F5344CB8AC3E}">
        <p14:creationId xmlns:p14="http://schemas.microsoft.com/office/powerpoint/2010/main" val="349450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3859-4ED5-49DD-A6A7-E00294E671C2}"/>
              </a:ext>
            </a:extLst>
          </p:cNvPr>
          <p:cNvSpPr>
            <a:spLocks noGrp="1"/>
          </p:cNvSpPr>
          <p:nvPr>
            <p:ph type="ctrTitle"/>
          </p:nvPr>
        </p:nvSpPr>
        <p:spPr/>
        <p:txBody>
          <a:bodyPr/>
          <a:lstStyle/>
          <a:p>
            <a:r>
              <a:rPr lang="en-US"/>
              <a:t>1.2 and 1.3- </a:t>
            </a:r>
            <a:r>
              <a:rPr lang="en-US" dirty="0"/>
              <a:t>Classification and Properties of Matter</a:t>
            </a:r>
          </a:p>
        </p:txBody>
      </p:sp>
      <p:sp>
        <p:nvSpPr>
          <p:cNvPr id="3" name="Subtitle 2">
            <a:extLst>
              <a:ext uri="{FF2B5EF4-FFF2-40B4-BE49-F238E27FC236}">
                <a16:creationId xmlns:a16="http://schemas.microsoft.com/office/drawing/2014/main" id="{60F376E9-EBC0-4FBF-96FB-11A18DCBC558}"/>
              </a:ext>
            </a:extLst>
          </p:cNvPr>
          <p:cNvSpPr>
            <a:spLocks noGrp="1"/>
          </p:cNvSpPr>
          <p:nvPr>
            <p:ph type="subTitle" idx="1"/>
          </p:nvPr>
        </p:nvSpPr>
        <p:spPr>
          <a:xfrm>
            <a:off x="4403932" y="5653029"/>
            <a:ext cx="9144000" cy="1655762"/>
          </a:xfrm>
        </p:spPr>
        <p:txBody>
          <a:bodyPr/>
          <a:lstStyle/>
          <a:p>
            <a:endParaRPr lang="en-US" dirty="0"/>
          </a:p>
        </p:txBody>
      </p:sp>
      <p:pic>
        <p:nvPicPr>
          <p:cNvPr id="4" name="Picture 3">
            <a:extLst>
              <a:ext uri="{FF2B5EF4-FFF2-40B4-BE49-F238E27FC236}">
                <a16:creationId xmlns:a16="http://schemas.microsoft.com/office/drawing/2014/main" id="{AED7E9AA-9CE4-42AB-97D9-77FBBC8CC936}"/>
              </a:ext>
            </a:extLst>
          </p:cNvPr>
          <p:cNvPicPr>
            <a:picLocks noChangeAspect="1"/>
          </p:cNvPicPr>
          <p:nvPr/>
        </p:nvPicPr>
        <p:blipFill>
          <a:blip r:embed="rId2"/>
          <a:stretch>
            <a:fillRect/>
          </a:stretch>
        </p:blipFill>
        <p:spPr>
          <a:xfrm>
            <a:off x="2059536" y="0"/>
            <a:ext cx="7605757" cy="1902912"/>
          </a:xfrm>
          <a:prstGeom prst="rect">
            <a:avLst/>
          </a:prstGeom>
        </p:spPr>
      </p:pic>
      <p:pic>
        <p:nvPicPr>
          <p:cNvPr id="1026" name="Picture 2" descr="Image result for openstax">
            <a:extLst>
              <a:ext uri="{FF2B5EF4-FFF2-40B4-BE49-F238E27FC236}">
                <a16:creationId xmlns:a16="http://schemas.microsoft.com/office/drawing/2014/main" id="{6364DA0C-1112-4F89-8F7D-6BB0C8AC4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581" y="3509963"/>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30E571-3BDD-445D-ACF0-6AC1552D2D82}"/>
              </a:ext>
            </a:extLst>
          </p:cNvPr>
          <p:cNvSpPr txBox="1"/>
          <p:nvPr/>
        </p:nvSpPr>
        <p:spPr>
          <a:xfrm>
            <a:off x="1345324" y="4719145"/>
            <a:ext cx="3572131" cy="954107"/>
          </a:xfrm>
          <a:prstGeom prst="rect">
            <a:avLst/>
          </a:prstGeom>
          <a:noFill/>
        </p:spPr>
        <p:txBody>
          <a:bodyPr wrap="square" rtlCol="0">
            <a:spAutoFit/>
          </a:bodyPr>
          <a:lstStyle/>
          <a:p>
            <a:pPr marL="514350" indent="-514350">
              <a:buAutoNum type="alphaUcPeriod"/>
            </a:pPr>
            <a:r>
              <a:rPr lang="en-US" sz="2800" b="1" dirty="0">
                <a:latin typeface="Arial Rounded MT Bold" panose="020F0704030504030204" pitchFamily="34" charset="0"/>
              </a:rPr>
              <a:t>EVANS</a:t>
            </a:r>
          </a:p>
          <a:p>
            <a:r>
              <a:rPr lang="en-US" sz="2800" b="1" dirty="0">
                <a:latin typeface="Arial Rounded MT Bold" panose="020F0704030504030204" pitchFamily="34" charset="0"/>
              </a:rPr>
              <a:t>CCCA</a:t>
            </a:r>
          </a:p>
        </p:txBody>
      </p:sp>
      <p:pic>
        <p:nvPicPr>
          <p:cNvPr id="7" name="Picture 6">
            <a:extLst>
              <a:ext uri="{FF2B5EF4-FFF2-40B4-BE49-F238E27FC236}">
                <a16:creationId xmlns:a16="http://schemas.microsoft.com/office/drawing/2014/main" id="{3656EF01-8215-4723-A4AB-3E80DD4C3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223" y="3575160"/>
            <a:ext cx="3822942" cy="2387601"/>
          </a:xfrm>
          <a:prstGeom prst="rect">
            <a:avLst/>
          </a:prstGeom>
        </p:spPr>
      </p:pic>
    </p:spTree>
    <p:extLst>
      <p:ext uri="{BB962C8B-B14F-4D97-AF65-F5344CB8AC3E}">
        <p14:creationId xmlns:p14="http://schemas.microsoft.com/office/powerpoint/2010/main" val="162825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6611B-36FF-4E6D-9273-1559C9BEC435}"/>
              </a:ext>
            </a:extLst>
          </p:cNvPr>
          <p:cNvPicPr>
            <a:picLocks noChangeAspect="1"/>
          </p:cNvPicPr>
          <p:nvPr/>
        </p:nvPicPr>
        <p:blipFill>
          <a:blip r:embed="rId2"/>
          <a:stretch>
            <a:fillRect/>
          </a:stretch>
        </p:blipFill>
        <p:spPr>
          <a:xfrm>
            <a:off x="0" y="580168"/>
            <a:ext cx="12630684" cy="6277831"/>
          </a:xfrm>
          <a:prstGeom prst="rect">
            <a:avLst/>
          </a:prstGeom>
        </p:spPr>
      </p:pic>
      <p:sp>
        <p:nvSpPr>
          <p:cNvPr id="2" name="Title 1">
            <a:extLst>
              <a:ext uri="{FF2B5EF4-FFF2-40B4-BE49-F238E27FC236}">
                <a16:creationId xmlns:a16="http://schemas.microsoft.com/office/drawing/2014/main" id="{2F09957E-3595-473E-B678-587E9F37301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8B458EB-4E31-4338-98B1-78E200C0A8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8757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F7EB-2039-4CB9-97F4-61A8535AA974}"/>
              </a:ext>
            </a:extLst>
          </p:cNvPr>
          <p:cNvSpPr>
            <a:spLocks noGrp="1"/>
          </p:cNvSpPr>
          <p:nvPr>
            <p:ph type="title"/>
          </p:nvPr>
        </p:nvSpPr>
        <p:spPr/>
        <p:txBody>
          <a:bodyPr/>
          <a:lstStyle/>
          <a:p>
            <a:r>
              <a:rPr lang="en-US" dirty="0"/>
              <a:t>Classifying Matter</a:t>
            </a:r>
            <a:br>
              <a:rPr lang="en-US" dirty="0"/>
            </a:br>
            <a:endParaRPr lang="en-US" dirty="0"/>
          </a:p>
        </p:txBody>
      </p:sp>
      <p:sp>
        <p:nvSpPr>
          <p:cNvPr id="3" name="Content Placeholder 2">
            <a:extLst>
              <a:ext uri="{FF2B5EF4-FFF2-40B4-BE49-F238E27FC236}">
                <a16:creationId xmlns:a16="http://schemas.microsoft.com/office/drawing/2014/main" id="{2DCB31FE-B03B-45C4-ACB5-75C46E46607F}"/>
              </a:ext>
            </a:extLst>
          </p:cNvPr>
          <p:cNvSpPr>
            <a:spLocks noGrp="1"/>
          </p:cNvSpPr>
          <p:nvPr>
            <p:ph idx="1"/>
          </p:nvPr>
        </p:nvSpPr>
        <p:spPr/>
        <p:txBody>
          <a:bodyPr/>
          <a:lstStyle/>
          <a:p>
            <a:r>
              <a:rPr lang="en-US" dirty="0"/>
              <a:t>Pure substances-  consist of only one type of atom  (may be elements or compounds)   </a:t>
            </a:r>
          </a:p>
          <a:p>
            <a:r>
              <a:rPr lang="en-US" dirty="0"/>
              <a:t>Mixtures- contain 2 or more pure substances (may be homogeneous or heterogeneous)</a:t>
            </a:r>
          </a:p>
          <a:p>
            <a:endParaRPr lang="en-US" dirty="0"/>
          </a:p>
        </p:txBody>
      </p:sp>
      <p:pic>
        <p:nvPicPr>
          <p:cNvPr id="4" name="Picture 3">
            <a:extLst>
              <a:ext uri="{FF2B5EF4-FFF2-40B4-BE49-F238E27FC236}">
                <a16:creationId xmlns:a16="http://schemas.microsoft.com/office/drawing/2014/main" id="{92ADB58E-A6EE-40DD-8033-E9D6E569F51E}"/>
              </a:ext>
            </a:extLst>
          </p:cNvPr>
          <p:cNvPicPr>
            <a:picLocks noChangeAspect="1"/>
          </p:cNvPicPr>
          <p:nvPr/>
        </p:nvPicPr>
        <p:blipFill>
          <a:blip r:embed="rId2"/>
          <a:stretch>
            <a:fillRect/>
          </a:stretch>
        </p:blipFill>
        <p:spPr>
          <a:xfrm>
            <a:off x="4191377" y="3144852"/>
            <a:ext cx="6578082" cy="3713148"/>
          </a:xfrm>
          <a:prstGeom prst="rect">
            <a:avLst/>
          </a:prstGeom>
        </p:spPr>
      </p:pic>
    </p:spTree>
    <p:extLst>
      <p:ext uri="{BB962C8B-B14F-4D97-AF65-F5344CB8AC3E}">
        <p14:creationId xmlns:p14="http://schemas.microsoft.com/office/powerpoint/2010/main" val="386598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25C1-BC85-4C78-BD20-56A95E31953A}"/>
              </a:ext>
            </a:extLst>
          </p:cNvPr>
          <p:cNvSpPr>
            <a:spLocks noGrp="1"/>
          </p:cNvSpPr>
          <p:nvPr>
            <p:ph type="title"/>
          </p:nvPr>
        </p:nvSpPr>
        <p:spPr/>
        <p:txBody>
          <a:bodyPr/>
          <a:lstStyle/>
          <a:p>
            <a:r>
              <a:rPr lang="en-US" dirty="0"/>
              <a:t>Classifying Matter  </a:t>
            </a:r>
          </a:p>
        </p:txBody>
      </p:sp>
      <p:sp>
        <p:nvSpPr>
          <p:cNvPr id="3" name="Content Placeholder 2">
            <a:extLst>
              <a:ext uri="{FF2B5EF4-FFF2-40B4-BE49-F238E27FC236}">
                <a16:creationId xmlns:a16="http://schemas.microsoft.com/office/drawing/2014/main" id="{AF36B263-D9FA-4F19-B2BD-9EFEAAD629A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B361DF-EAEC-4736-A7B2-0A3F58ECC41F}"/>
              </a:ext>
            </a:extLst>
          </p:cNvPr>
          <p:cNvPicPr>
            <a:picLocks noChangeAspect="1"/>
          </p:cNvPicPr>
          <p:nvPr/>
        </p:nvPicPr>
        <p:blipFill>
          <a:blip r:embed="rId2"/>
          <a:stretch>
            <a:fillRect/>
          </a:stretch>
        </p:blipFill>
        <p:spPr>
          <a:xfrm>
            <a:off x="0" y="1825625"/>
            <a:ext cx="12192000" cy="4558018"/>
          </a:xfrm>
          <a:prstGeom prst="rect">
            <a:avLst/>
          </a:prstGeom>
        </p:spPr>
      </p:pic>
    </p:spTree>
    <p:extLst>
      <p:ext uri="{BB962C8B-B14F-4D97-AF65-F5344CB8AC3E}">
        <p14:creationId xmlns:p14="http://schemas.microsoft.com/office/powerpoint/2010/main" val="343588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337-05F9-4083-807F-07B5C5E84400}"/>
              </a:ext>
            </a:extLst>
          </p:cNvPr>
          <p:cNvSpPr>
            <a:spLocks noGrp="1"/>
          </p:cNvSpPr>
          <p:nvPr>
            <p:ph type="title"/>
          </p:nvPr>
        </p:nvSpPr>
        <p:spPr/>
        <p:txBody>
          <a:bodyPr/>
          <a:lstStyle/>
          <a:p>
            <a:r>
              <a:rPr lang="en-US" dirty="0"/>
              <a:t>Electrolysis of Water </a:t>
            </a:r>
          </a:p>
        </p:txBody>
      </p:sp>
      <p:sp>
        <p:nvSpPr>
          <p:cNvPr id="3" name="Content Placeholder 2">
            <a:extLst>
              <a:ext uri="{FF2B5EF4-FFF2-40B4-BE49-F238E27FC236}">
                <a16:creationId xmlns:a16="http://schemas.microsoft.com/office/drawing/2014/main" id="{1B370352-02AE-4C9E-B901-CA8FB30922C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647CE4F-3931-46C9-9172-DDC7E2F7C2D4}"/>
              </a:ext>
            </a:extLst>
          </p:cNvPr>
          <p:cNvPicPr>
            <a:picLocks noChangeAspect="1"/>
          </p:cNvPicPr>
          <p:nvPr/>
        </p:nvPicPr>
        <p:blipFill>
          <a:blip r:embed="rId2"/>
          <a:stretch>
            <a:fillRect/>
          </a:stretch>
        </p:blipFill>
        <p:spPr>
          <a:xfrm>
            <a:off x="2772789" y="1256232"/>
            <a:ext cx="8567805" cy="5601768"/>
          </a:xfrm>
          <a:prstGeom prst="rect">
            <a:avLst/>
          </a:prstGeom>
        </p:spPr>
      </p:pic>
    </p:spTree>
    <p:extLst>
      <p:ext uri="{BB962C8B-B14F-4D97-AF65-F5344CB8AC3E}">
        <p14:creationId xmlns:p14="http://schemas.microsoft.com/office/powerpoint/2010/main" val="289719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1A9E-3769-4CB9-AEC4-6ADCAC0A0C31}"/>
              </a:ext>
            </a:extLst>
          </p:cNvPr>
          <p:cNvSpPr>
            <a:spLocks noGrp="1"/>
          </p:cNvSpPr>
          <p:nvPr>
            <p:ph type="title"/>
          </p:nvPr>
        </p:nvSpPr>
        <p:spPr/>
        <p:txBody>
          <a:bodyPr/>
          <a:lstStyle/>
          <a:p>
            <a:r>
              <a:rPr lang="en-US" dirty="0"/>
              <a:t>1.2 Vocabulary</a:t>
            </a:r>
          </a:p>
        </p:txBody>
      </p:sp>
      <p:sp>
        <p:nvSpPr>
          <p:cNvPr id="4" name="Rectangle 1">
            <a:extLst>
              <a:ext uri="{FF2B5EF4-FFF2-40B4-BE49-F238E27FC236}">
                <a16:creationId xmlns:a16="http://schemas.microsoft.com/office/drawing/2014/main" id="{329F225E-994C-4F5A-9354-0BE16D6BB829}"/>
              </a:ext>
            </a:extLst>
          </p:cNvPr>
          <p:cNvSpPr>
            <a:spLocks noGrp="1" noChangeArrowheads="1"/>
          </p:cNvSpPr>
          <p:nvPr>
            <p:ph idx="1"/>
          </p:nvPr>
        </p:nvSpPr>
        <p:spPr bwMode="auto">
          <a:xfrm>
            <a:off x="1876097" y="1243017"/>
            <a:ext cx="14919356" cy="5516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6824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atom</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smallest particle of an element that can enter into a chemical combination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compound</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pure substance that can be decomposed into two or more elements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element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substance that is composed of a single type of atom; a substance that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cannot be decomposed by a chemical change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gas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state in which matter has neither definite volume nor shape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heterogeneous mixture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combination of substances with a composition that varies from point to point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Helvetica Neue"/>
              </a:rPr>
              <a:t>homogeneous mixture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(also, solution) combination of substances with a composition that is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Helvetica Neue"/>
              </a:rPr>
              <a:t>uniform throughout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56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1AD2-7F42-4672-992B-10CA8CCDE697}"/>
              </a:ext>
            </a:extLst>
          </p:cNvPr>
          <p:cNvSpPr>
            <a:spLocks noGrp="1"/>
          </p:cNvSpPr>
          <p:nvPr>
            <p:ph type="title"/>
          </p:nvPr>
        </p:nvSpPr>
        <p:spPr/>
        <p:txBody>
          <a:bodyPr/>
          <a:lstStyle/>
          <a:p>
            <a:r>
              <a:rPr lang="en-US" dirty="0"/>
              <a:t>1.2 Vocabulary</a:t>
            </a:r>
          </a:p>
        </p:txBody>
      </p:sp>
      <p:sp>
        <p:nvSpPr>
          <p:cNvPr id="3" name="Content Placeholder 2">
            <a:extLst>
              <a:ext uri="{FF2B5EF4-FFF2-40B4-BE49-F238E27FC236}">
                <a16:creationId xmlns:a16="http://schemas.microsoft.com/office/drawing/2014/main" id="{79ADC4BC-6F64-4F57-B0E4-ED26BDB68BEB}"/>
              </a:ext>
            </a:extLst>
          </p:cNvPr>
          <p:cNvSpPr>
            <a:spLocks noGrp="1"/>
          </p:cNvSpPr>
          <p:nvPr>
            <p:ph idx="1"/>
          </p:nvPr>
        </p:nvSpPr>
        <p:spPr/>
        <p:txBody>
          <a:bodyPr>
            <a:normAutofit fontScale="85000" lnSpcReduction="20000"/>
          </a:bodyPr>
          <a:lstStyle/>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liquid</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state of matter that has a definite volume but indefinite shape</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law of conservation of matter</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when matter converts from one type to another or changes form, there is no detectable change in the total amount of matter present</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mass</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fundamental property indicating amount of matter</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matter</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anything that occupies space and has mass</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mixture</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matter that can be separated into its components by physical means</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molecule</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bonded collection of two or more atoms of the same or different elements</a:t>
            </a:r>
          </a:p>
          <a:p>
            <a:endParaRPr lang="en-US" dirty="0"/>
          </a:p>
        </p:txBody>
      </p:sp>
    </p:spTree>
    <p:extLst>
      <p:ext uri="{BB962C8B-B14F-4D97-AF65-F5344CB8AC3E}">
        <p14:creationId xmlns:p14="http://schemas.microsoft.com/office/powerpoint/2010/main" val="203423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22EB-3A4E-4B17-B3D3-21FCA7C6BB25}"/>
              </a:ext>
            </a:extLst>
          </p:cNvPr>
          <p:cNvSpPr>
            <a:spLocks noGrp="1"/>
          </p:cNvSpPr>
          <p:nvPr>
            <p:ph type="title"/>
          </p:nvPr>
        </p:nvSpPr>
        <p:spPr/>
        <p:txBody>
          <a:bodyPr/>
          <a:lstStyle/>
          <a:p>
            <a:r>
              <a:rPr lang="en-US" dirty="0"/>
              <a:t>1.2 Vocabulary</a:t>
            </a:r>
          </a:p>
        </p:txBody>
      </p:sp>
      <p:sp>
        <p:nvSpPr>
          <p:cNvPr id="3" name="Content Placeholder 2">
            <a:extLst>
              <a:ext uri="{FF2B5EF4-FFF2-40B4-BE49-F238E27FC236}">
                <a16:creationId xmlns:a16="http://schemas.microsoft.com/office/drawing/2014/main" id="{65AA6077-9116-42A2-A31C-9ADCD9D126C1}"/>
              </a:ext>
            </a:extLst>
          </p:cNvPr>
          <p:cNvSpPr>
            <a:spLocks noGrp="1"/>
          </p:cNvSpPr>
          <p:nvPr>
            <p:ph idx="1"/>
          </p:nvPr>
        </p:nvSpPr>
        <p:spPr/>
        <p:txBody>
          <a:bodyPr>
            <a:normAutofit lnSpcReduction="10000"/>
          </a:bodyPr>
          <a:lstStyle/>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plasma</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gaseous state of matter containing a large number of electrically charged atoms and/or molecules</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pure substance</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homogeneous substance that has a constant composition</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solid</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state of matter that is rigid, has a definite shape, and has a fairly constant volume</a:t>
            </a:r>
          </a:p>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rgbClr val="333333"/>
                </a:solidFill>
                <a:effectLst/>
                <a:latin typeface="Helvetica Neue"/>
              </a:rPr>
              <a:t>weight</a:t>
            </a:r>
          </a:p>
          <a:p>
            <a:pPr marL="457200" lvl="1" indent="-457200" eaLnBrk="0" fontAlgn="base" hangingPunct="0">
              <a:lnSpc>
                <a:spcPct val="100000"/>
              </a:lnSpc>
              <a:spcBef>
                <a:spcPct val="0"/>
              </a:spcBef>
              <a:spcAft>
                <a:spcPct val="0"/>
              </a:spcAft>
              <a:buNone/>
            </a:pPr>
            <a:r>
              <a:rPr kumimoji="0" lang="en-US" altLang="en-US" sz="2800" b="0" i="0" u="none" strike="noStrike" cap="none" normalizeH="0" baseline="0" dirty="0">
                <a:ln>
                  <a:noFill/>
                </a:ln>
                <a:solidFill>
                  <a:srgbClr val="333333"/>
                </a:solidFill>
                <a:effectLst/>
                <a:latin typeface="Helvetica Neue"/>
              </a:rPr>
              <a:t>force that gravity exerts on an object</a:t>
            </a:r>
          </a:p>
          <a:p>
            <a:endParaRPr lang="en-US" dirty="0"/>
          </a:p>
        </p:txBody>
      </p:sp>
    </p:spTree>
    <p:extLst>
      <p:ext uri="{BB962C8B-B14F-4D97-AF65-F5344CB8AC3E}">
        <p14:creationId xmlns:p14="http://schemas.microsoft.com/office/powerpoint/2010/main" val="264675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3859-4ED5-49DD-A6A7-E00294E671C2}"/>
              </a:ext>
            </a:extLst>
          </p:cNvPr>
          <p:cNvSpPr>
            <a:spLocks noGrp="1"/>
          </p:cNvSpPr>
          <p:nvPr>
            <p:ph type="ctrTitle"/>
          </p:nvPr>
        </p:nvSpPr>
        <p:spPr>
          <a:xfrm>
            <a:off x="1524000" y="1122363"/>
            <a:ext cx="9144000" cy="1924534"/>
          </a:xfrm>
        </p:spPr>
        <p:txBody>
          <a:bodyPr/>
          <a:lstStyle/>
          <a:p>
            <a:r>
              <a:rPr lang="en-US" dirty="0"/>
              <a:t>1.3- Properties of Matter</a:t>
            </a:r>
          </a:p>
        </p:txBody>
      </p:sp>
      <p:sp>
        <p:nvSpPr>
          <p:cNvPr id="3" name="Subtitle 2">
            <a:extLst>
              <a:ext uri="{FF2B5EF4-FFF2-40B4-BE49-F238E27FC236}">
                <a16:creationId xmlns:a16="http://schemas.microsoft.com/office/drawing/2014/main" id="{60F376E9-EBC0-4FBF-96FB-11A18DCBC558}"/>
              </a:ext>
            </a:extLst>
          </p:cNvPr>
          <p:cNvSpPr>
            <a:spLocks noGrp="1"/>
          </p:cNvSpPr>
          <p:nvPr>
            <p:ph type="subTitle" idx="1"/>
          </p:nvPr>
        </p:nvSpPr>
        <p:spPr>
          <a:xfrm>
            <a:off x="4403932" y="5653029"/>
            <a:ext cx="9144000" cy="1655762"/>
          </a:xfrm>
        </p:spPr>
        <p:txBody>
          <a:bodyPr/>
          <a:lstStyle/>
          <a:p>
            <a:endParaRPr lang="en-US" dirty="0"/>
          </a:p>
        </p:txBody>
      </p:sp>
      <p:pic>
        <p:nvPicPr>
          <p:cNvPr id="4" name="Picture 3">
            <a:extLst>
              <a:ext uri="{FF2B5EF4-FFF2-40B4-BE49-F238E27FC236}">
                <a16:creationId xmlns:a16="http://schemas.microsoft.com/office/drawing/2014/main" id="{AED7E9AA-9CE4-42AB-97D9-77FBBC8CC936}"/>
              </a:ext>
            </a:extLst>
          </p:cNvPr>
          <p:cNvPicPr>
            <a:picLocks noChangeAspect="1"/>
          </p:cNvPicPr>
          <p:nvPr/>
        </p:nvPicPr>
        <p:blipFill>
          <a:blip r:embed="rId2"/>
          <a:stretch>
            <a:fillRect/>
          </a:stretch>
        </p:blipFill>
        <p:spPr>
          <a:xfrm>
            <a:off x="2059536" y="0"/>
            <a:ext cx="7605757" cy="1902912"/>
          </a:xfrm>
          <a:prstGeom prst="rect">
            <a:avLst/>
          </a:prstGeom>
        </p:spPr>
      </p:pic>
      <p:pic>
        <p:nvPicPr>
          <p:cNvPr id="1026" name="Picture 2" descr="Image result for openstax">
            <a:extLst>
              <a:ext uri="{FF2B5EF4-FFF2-40B4-BE49-F238E27FC236}">
                <a16:creationId xmlns:a16="http://schemas.microsoft.com/office/drawing/2014/main" id="{6364DA0C-1112-4F89-8F7D-6BB0C8AC4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581" y="3509963"/>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30E571-3BDD-445D-ACF0-6AC1552D2D82}"/>
              </a:ext>
            </a:extLst>
          </p:cNvPr>
          <p:cNvSpPr txBox="1"/>
          <p:nvPr/>
        </p:nvSpPr>
        <p:spPr>
          <a:xfrm>
            <a:off x="1345324" y="4719145"/>
            <a:ext cx="3572131" cy="954107"/>
          </a:xfrm>
          <a:prstGeom prst="rect">
            <a:avLst/>
          </a:prstGeom>
          <a:noFill/>
        </p:spPr>
        <p:txBody>
          <a:bodyPr wrap="square" rtlCol="0">
            <a:spAutoFit/>
          </a:bodyPr>
          <a:lstStyle/>
          <a:p>
            <a:pPr marL="514350" indent="-514350">
              <a:buAutoNum type="alphaUcPeriod"/>
            </a:pPr>
            <a:r>
              <a:rPr lang="en-US" sz="2800" b="1" dirty="0">
                <a:latin typeface="Arial Rounded MT Bold" panose="020F0704030504030204" pitchFamily="34" charset="0"/>
              </a:rPr>
              <a:t>EVANS</a:t>
            </a:r>
          </a:p>
          <a:p>
            <a:r>
              <a:rPr lang="en-US" sz="2800" b="1" dirty="0">
                <a:latin typeface="Arial Rounded MT Bold" panose="020F0704030504030204" pitchFamily="34" charset="0"/>
              </a:rPr>
              <a:t>CCCA</a:t>
            </a:r>
          </a:p>
        </p:txBody>
      </p:sp>
      <p:pic>
        <p:nvPicPr>
          <p:cNvPr id="7" name="Picture 6">
            <a:extLst>
              <a:ext uri="{FF2B5EF4-FFF2-40B4-BE49-F238E27FC236}">
                <a16:creationId xmlns:a16="http://schemas.microsoft.com/office/drawing/2014/main" id="{3656EF01-8215-4723-A4AB-3E80DD4C3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223" y="3575160"/>
            <a:ext cx="3822942" cy="2387601"/>
          </a:xfrm>
          <a:prstGeom prst="rect">
            <a:avLst/>
          </a:prstGeom>
        </p:spPr>
      </p:pic>
    </p:spTree>
    <p:extLst>
      <p:ext uri="{BB962C8B-B14F-4D97-AF65-F5344CB8AC3E}">
        <p14:creationId xmlns:p14="http://schemas.microsoft.com/office/powerpoint/2010/main" val="367711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106905-FF85-4704-A2EF-F4302479179A}"/>
              </a:ext>
            </a:extLst>
          </p:cNvPr>
          <p:cNvPicPr>
            <a:picLocks noChangeAspect="1"/>
          </p:cNvPicPr>
          <p:nvPr/>
        </p:nvPicPr>
        <p:blipFill>
          <a:blip r:embed="rId2"/>
          <a:stretch>
            <a:fillRect/>
          </a:stretch>
        </p:blipFill>
        <p:spPr>
          <a:xfrm>
            <a:off x="2606565" y="893379"/>
            <a:ext cx="8586951" cy="5964621"/>
          </a:xfrm>
          <a:prstGeom prst="rect">
            <a:avLst/>
          </a:prstGeom>
        </p:spPr>
      </p:pic>
      <p:sp>
        <p:nvSpPr>
          <p:cNvPr id="2" name="Title 1">
            <a:extLst>
              <a:ext uri="{FF2B5EF4-FFF2-40B4-BE49-F238E27FC236}">
                <a16:creationId xmlns:a16="http://schemas.microsoft.com/office/drawing/2014/main" id="{77CFC97E-4F65-4CB3-BD6D-E8BA33C92B54}"/>
              </a:ext>
            </a:extLst>
          </p:cNvPr>
          <p:cNvSpPr>
            <a:spLocks noGrp="1"/>
          </p:cNvSpPr>
          <p:nvPr>
            <p:ph type="title"/>
          </p:nvPr>
        </p:nvSpPr>
        <p:spPr>
          <a:xfrm>
            <a:off x="838200" y="-472965"/>
            <a:ext cx="10515600" cy="2163654"/>
          </a:xfrm>
        </p:spPr>
        <p:txBody>
          <a:bodyPr/>
          <a:lstStyle/>
          <a:p>
            <a:r>
              <a:rPr lang="en-US" dirty="0">
                <a:latin typeface="Arial Rounded MT Bold" panose="020F0704030504030204" pitchFamily="34" charset="0"/>
              </a:rPr>
              <a:t>Physical Property-</a:t>
            </a:r>
          </a:p>
        </p:txBody>
      </p:sp>
      <p:sp>
        <p:nvSpPr>
          <p:cNvPr id="3" name="Content Placeholder 2">
            <a:extLst>
              <a:ext uri="{FF2B5EF4-FFF2-40B4-BE49-F238E27FC236}">
                <a16:creationId xmlns:a16="http://schemas.microsoft.com/office/drawing/2014/main" id="{5B2C0CFA-7417-4FFE-AA40-6D02C537C9FF}"/>
              </a:ext>
            </a:extLst>
          </p:cNvPr>
          <p:cNvSpPr>
            <a:spLocks noGrp="1"/>
          </p:cNvSpPr>
          <p:nvPr>
            <p:ph idx="1"/>
          </p:nvPr>
        </p:nvSpPr>
        <p:spPr>
          <a:xfrm>
            <a:off x="838200" y="2680137"/>
            <a:ext cx="10515600" cy="3496825"/>
          </a:xfrm>
        </p:spPr>
        <p:txBody>
          <a:bodyPr/>
          <a:lstStyle/>
          <a:p>
            <a:endParaRPr lang="en-US" dirty="0"/>
          </a:p>
        </p:txBody>
      </p:sp>
    </p:spTree>
    <p:extLst>
      <p:ext uri="{BB962C8B-B14F-4D97-AF65-F5344CB8AC3E}">
        <p14:creationId xmlns:p14="http://schemas.microsoft.com/office/powerpoint/2010/main" val="94470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3E811-E85D-4B84-99BB-0C08C3925E8C}"/>
              </a:ext>
            </a:extLst>
          </p:cNvPr>
          <p:cNvPicPr>
            <a:picLocks noChangeAspect="1"/>
          </p:cNvPicPr>
          <p:nvPr/>
        </p:nvPicPr>
        <p:blipFill>
          <a:blip r:embed="rId2"/>
          <a:stretch>
            <a:fillRect/>
          </a:stretch>
        </p:blipFill>
        <p:spPr>
          <a:xfrm>
            <a:off x="1520325" y="0"/>
            <a:ext cx="9151350" cy="6858000"/>
          </a:xfrm>
          <a:prstGeom prst="rect">
            <a:avLst/>
          </a:prstGeom>
        </p:spPr>
      </p:pic>
      <p:sp>
        <p:nvSpPr>
          <p:cNvPr id="2" name="Title 1">
            <a:extLst>
              <a:ext uri="{FF2B5EF4-FFF2-40B4-BE49-F238E27FC236}">
                <a16:creationId xmlns:a16="http://schemas.microsoft.com/office/drawing/2014/main" id="{8DCCAEDC-0521-4C10-8855-1739971E073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A293D8-82E2-44A8-9DFE-2E0E66A970B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630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46909-5C21-4AFB-9BDF-FFFD9C2B99AF}"/>
              </a:ext>
            </a:extLst>
          </p:cNvPr>
          <p:cNvPicPr>
            <a:picLocks noChangeAspect="1"/>
          </p:cNvPicPr>
          <p:nvPr/>
        </p:nvPicPr>
        <p:blipFill>
          <a:blip r:embed="rId2"/>
          <a:stretch>
            <a:fillRect/>
          </a:stretch>
        </p:blipFill>
        <p:spPr>
          <a:xfrm>
            <a:off x="2615013" y="2760293"/>
            <a:ext cx="9477286" cy="4097708"/>
          </a:xfrm>
          <a:prstGeom prst="rect">
            <a:avLst/>
          </a:prstGeom>
        </p:spPr>
      </p:pic>
      <p:sp>
        <p:nvSpPr>
          <p:cNvPr id="2" name="Title 1">
            <a:extLst>
              <a:ext uri="{FF2B5EF4-FFF2-40B4-BE49-F238E27FC236}">
                <a16:creationId xmlns:a16="http://schemas.microsoft.com/office/drawing/2014/main" id="{95A47D68-ADAD-4F8A-A1FE-A6C4984C7083}"/>
              </a:ext>
            </a:extLst>
          </p:cNvPr>
          <p:cNvSpPr>
            <a:spLocks noGrp="1"/>
          </p:cNvSpPr>
          <p:nvPr>
            <p:ph type="title"/>
          </p:nvPr>
        </p:nvSpPr>
        <p:spPr>
          <a:xfrm>
            <a:off x="838200" y="794759"/>
            <a:ext cx="10515600" cy="1469877"/>
          </a:xfrm>
        </p:spPr>
        <p:txBody>
          <a:bodyPr>
            <a:normAutofit fontScale="90000"/>
          </a:bodyPr>
          <a:lstStyle/>
          <a:p>
            <a:r>
              <a:rPr lang="en-US" sz="5300" b="1" dirty="0"/>
              <a:t>Matter</a:t>
            </a:r>
            <a:r>
              <a:rPr lang="en-US" sz="5300" dirty="0"/>
              <a:t> is defined as anything that occupies space and has mass, and it is all around us.</a:t>
            </a:r>
            <a:br>
              <a:rPr lang="en-US" dirty="0"/>
            </a:br>
            <a:endParaRPr lang="en-US" dirty="0"/>
          </a:p>
        </p:txBody>
      </p:sp>
      <p:sp>
        <p:nvSpPr>
          <p:cNvPr id="3" name="Content Placeholder 2">
            <a:extLst>
              <a:ext uri="{FF2B5EF4-FFF2-40B4-BE49-F238E27FC236}">
                <a16:creationId xmlns:a16="http://schemas.microsoft.com/office/drawing/2014/main" id="{E1B366AE-4FBC-4769-BDB8-9E4F08EC3FB4}"/>
              </a:ext>
            </a:extLst>
          </p:cNvPr>
          <p:cNvSpPr>
            <a:spLocks noGrp="1"/>
          </p:cNvSpPr>
          <p:nvPr>
            <p:ph idx="1"/>
          </p:nvPr>
        </p:nvSpPr>
        <p:spPr/>
        <p:txBody>
          <a:bodyPr>
            <a:normAutofit/>
          </a:bodyPr>
          <a:lstStyle/>
          <a:p>
            <a:r>
              <a:rPr lang="en-US" sz="4400" dirty="0"/>
              <a:t>.                                  -also exhibits </a:t>
            </a:r>
            <a:r>
              <a:rPr lang="en-US" sz="4400" u="sng" dirty="0"/>
              <a:t>inertia</a:t>
            </a:r>
            <a:r>
              <a:rPr lang="en-US" sz="4400" dirty="0"/>
              <a:t>…</a:t>
            </a:r>
          </a:p>
        </p:txBody>
      </p:sp>
      <p:sp>
        <p:nvSpPr>
          <p:cNvPr id="5" name="TextBox 4">
            <a:extLst>
              <a:ext uri="{FF2B5EF4-FFF2-40B4-BE49-F238E27FC236}">
                <a16:creationId xmlns:a16="http://schemas.microsoft.com/office/drawing/2014/main" id="{FE1718A9-2149-4E1A-B832-130D18262499}"/>
              </a:ext>
            </a:extLst>
          </p:cNvPr>
          <p:cNvSpPr txBox="1"/>
          <p:nvPr/>
        </p:nvSpPr>
        <p:spPr>
          <a:xfrm>
            <a:off x="-59821" y="3939611"/>
            <a:ext cx="3749806" cy="1323439"/>
          </a:xfrm>
          <a:prstGeom prst="rect">
            <a:avLst/>
          </a:prstGeom>
          <a:noFill/>
        </p:spPr>
        <p:txBody>
          <a:bodyPr wrap="square" rtlCol="0">
            <a:spAutoFit/>
          </a:bodyPr>
          <a:lstStyle/>
          <a:p>
            <a:r>
              <a:rPr lang="en-US" sz="4000" dirty="0"/>
              <a:t>STATES OF MATTER </a:t>
            </a:r>
            <a:r>
              <a:rPr lang="en-US" sz="4000" dirty="0">
                <a:sym typeface="Wingdings" panose="05000000000000000000" pitchFamily="2" charset="2"/>
              </a:rPr>
              <a:t></a:t>
            </a:r>
            <a:endParaRPr lang="en-US" sz="4000" dirty="0"/>
          </a:p>
        </p:txBody>
      </p:sp>
    </p:spTree>
    <p:extLst>
      <p:ext uri="{BB962C8B-B14F-4D97-AF65-F5344CB8AC3E}">
        <p14:creationId xmlns:p14="http://schemas.microsoft.com/office/powerpoint/2010/main" val="346808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82FAA2-A1D9-4E99-81E6-7D2A88D9571E}"/>
              </a:ext>
            </a:extLst>
          </p:cNvPr>
          <p:cNvPicPr>
            <a:picLocks noChangeAspect="1"/>
          </p:cNvPicPr>
          <p:nvPr/>
        </p:nvPicPr>
        <p:blipFill>
          <a:blip r:embed="rId2"/>
          <a:stretch>
            <a:fillRect/>
          </a:stretch>
        </p:blipFill>
        <p:spPr>
          <a:xfrm>
            <a:off x="210207" y="-614855"/>
            <a:ext cx="10961591" cy="7472855"/>
          </a:xfrm>
          <a:prstGeom prst="rect">
            <a:avLst/>
          </a:prstGeom>
        </p:spPr>
      </p:pic>
      <p:sp>
        <p:nvSpPr>
          <p:cNvPr id="2" name="Title 1">
            <a:extLst>
              <a:ext uri="{FF2B5EF4-FFF2-40B4-BE49-F238E27FC236}">
                <a16:creationId xmlns:a16="http://schemas.microsoft.com/office/drawing/2014/main" id="{597910D5-5784-4C95-B358-49B61A12ABF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8B3CFFF-9EC6-4AB0-AC14-FC631F1A31C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9182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7446B2-A596-4E80-BD19-3D8A96149CC2}"/>
              </a:ext>
            </a:extLst>
          </p:cNvPr>
          <p:cNvPicPr>
            <a:picLocks noChangeAspect="1"/>
          </p:cNvPicPr>
          <p:nvPr/>
        </p:nvPicPr>
        <p:blipFill>
          <a:blip r:embed="rId2"/>
          <a:stretch>
            <a:fillRect/>
          </a:stretch>
        </p:blipFill>
        <p:spPr>
          <a:xfrm>
            <a:off x="957897" y="0"/>
            <a:ext cx="10276206" cy="6858000"/>
          </a:xfrm>
          <a:prstGeom prst="rect">
            <a:avLst/>
          </a:prstGeom>
        </p:spPr>
      </p:pic>
      <p:sp>
        <p:nvSpPr>
          <p:cNvPr id="2" name="Title 1">
            <a:extLst>
              <a:ext uri="{FF2B5EF4-FFF2-40B4-BE49-F238E27FC236}">
                <a16:creationId xmlns:a16="http://schemas.microsoft.com/office/drawing/2014/main" id="{61FB66A3-3953-4603-8216-3EFA5CD8C19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2D9DD-CF49-40B7-BC0D-984BF5E679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6680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6861C-32DB-4D6F-8A12-3FFDD9F15A74}"/>
              </a:ext>
            </a:extLst>
          </p:cNvPr>
          <p:cNvPicPr>
            <a:picLocks noChangeAspect="1"/>
          </p:cNvPicPr>
          <p:nvPr/>
        </p:nvPicPr>
        <p:blipFill>
          <a:blip r:embed="rId2"/>
          <a:stretch>
            <a:fillRect/>
          </a:stretch>
        </p:blipFill>
        <p:spPr>
          <a:xfrm>
            <a:off x="1200193" y="0"/>
            <a:ext cx="9791614" cy="6858000"/>
          </a:xfrm>
          <a:prstGeom prst="rect">
            <a:avLst/>
          </a:prstGeom>
        </p:spPr>
      </p:pic>
      <p:sp>
        <p:nvSpPr>
          <p:cNvPr id="2" name="Title 1">
            <a:extLst>
              <a:ext uri="{FF2B5EF4-FFF2-40B4-BE49-F238E27FC236}">
                <a16:creationId xmlns:a16="http://schemas.microsoft.com/office/drawing/2014/main" id="{4B68922A-1CCD-48FC-A469-4DF43D3279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2363058-C898-4540-AB4E-253B2854D8FD}"/>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EED76B6D-C212-4D39-A933-9F58DCA1C176}"/>
              </a:ext>
            </a:extLst>
          </p:cNvPr>
          <p:cNvSpPr txBox="1"/>
          <p:nvPr/>
        </p:nvSpPr>
        <p:spPr>
          <a:xfrm>
            <a:off x="1129862" y="567559"/>
            <a:ext cx="5794342" cy="523220"/>
          </a:xfrm>
          <a:prstGeom prst="rect">
            <a:avLst/>
          </a:prstGeom>
          <a:noFill/>
        </p:spPr>
        <p:txBody>
          <a:bodyPr wrap="square" rtlCol="0">
            <a:spAutoFit/>
          </a:bodyPr>
          <a:lstStyle/>
          <a:p>
            <a:r>
              <a:rPr lang="en-US" sz="2800" b="1" dirty="0">
                <a:latin typeface="Arial Rounded MT Bold" panose="020F0704030504030204" pitchFamily="34" charset="0"/>
              </a:rPr>
              <a:t>THE HAZARD DIAMOND</a:t>
            </a:r>
          </a:p>
        </p:txBody>
      </p:sp>
    </p:spTree>
    <p:extLst>
      <p:ext uri="{BB962C8B-B14F-4D97-AF65-F5344CB8AC3E}">
        <p14:creationId xmlns:p14="http://schemas.microsoft.com/office/powerpoint/2010/main" val="406883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726D4E-9695-4C60-BDD8-3BB27C34289D}"/>
              </a:ext>
            </a:extLst>
          </p:cNvPr>
          <p:cNvPicPr>
            <a:picLocks noChangeAspect="1"/>
          </p:cNvPicPr>
          <p:nvPr/>
        </p:nvPicPr>
        <p:blipFill>
          <a:blip r:embed="rId2"/>
          <a:stretch>
            <a:fillRect/>
          </a:stretch>
        </p:blipFill>
        <p:spPr>
          <a:xfrm>
            <a:off x="1683588" y="0"/>
            <a:ext cx="8824823" cy="6858000"/>
          </a:xfrm>
          <a:prstGeom prst="rect">
            <a:avLst/>
          </a:prstGeom>
        </p:spPr>
      </p:pic>
      <p:sp>
        <p:nvSpPr>
          <p:cNvPr id="2" name="Title 1">
            <a:extLst>
              <a:ext uri="{FF2B5EF4-FFF2-40B4-BE49-F238E27FC236}">
                <a16:creationId xmlns:a16="http://schemas.microsoft.com/office/drawing/2014/main" id="{BF04C343-8B5A-462E-BD05-CF81D9B634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EE6C9FF-F15A-410D-8E35-5121DB3A70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1919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5CA70-935A-43E9-9A00-C09A6D2DAECF}"/>
              </a:ext>
            </a:extLst>
          </p:cNvPr>
          <p:cNvPicPr>
            <a:picLocks noChangeAspect="1"/>
          </p:cNvPicPr>
          <p:nvPr/>
        </p:nvPicPr>
        <p:blipFill>
          <a:blip r:embed="rId2"/>
          <a:stretch>
            <a:fillRect/>
          </a:stretch>
        </p:blipFill>
        <p:spPr>
          <a:xfrm>
            <a:off x="237097" y="0"/>
            <a:ext cx="11717806" cy="6858000"/>
          </a:xfrm>
          <a:prstGeom prst="rect">
            <a:avLst/>
          </a:prstGeom>
        </p:spPr>
      </p:pic>
      <p:sp>
        <p:nvSpPr>
          <p:cNvPr id="2" name="Title 1">
            <a:extLst>
              <a:ext uri="{FF2B5EF4-FFF2-40B4-BE49-F238E27FC236}">
                <a16:creationId xmlns:a16="http://schemas.microsoft.com/office/drawing/2014/main" id="{239CB244-05E5-4EEF-9ED3-06861D99C32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0A0E1-40F0-484C-AD05-F47B96FF4E4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3730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E8CD-3498-4832-9CE3-A3AA04E859D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F18441A-F09E-44FF-B1D5-2ED874B9D354}"/>
              </a:ext>
            </a:extLst>
          </p:cNvPr>
          <p:cNvSpPr>
            <a:spLocks noGrp="1"/>
          </p:cNvSpPr>
          <p:nvPr>
            <p:ph idx="1"/>
          </p:nvPr>
        </p:nvSpPr>
        <p:spPr/>
        <p:txBody>
          <a:bodyPr/>
          <a:lstStyle/>
          <a:p>
            <a:r>
              <a:rPr lang="en-US" dirty="0"/>
              <a:t>Properties of matter fall into one of two categories. If the property depends on the amount of matter present, it is an </a:t>
            </a:r>
            <a:r>
              <a:rPr lang="en-US" b="1" dirty="0"/>
              <a:t>extensive property</a:t>
            </a:r>
            <a:r>
              <a:rPr lang="en-US" dirty="0"/>
              <a:t>. The mass and volume of a substance are examples of extensive properties; for instance, a gallon of milk has a larger mass and volume than a cup of milk. </a:t>
            </a:r>
            <a:r>
              <a:rPr lang="en-US" sz="3200" dirty="0">
                <a:solidFill>
                  <a:srgbClr val="C00000"/>
                </a:solidFill>
              </a:rPr>
              <a:t>The value of an extensive property is directly proportional to the amount of matter in question. </a:t>
            </a:r>
          </a:p>
          <a:p>
            <a:r>
              <a:rPr lang="en-US" dirty="0"/>
              <a:t>If the property of a sample of matter does not depend on the amount of matter present, it is an </a:t>
            </a:r>
            <a:r>
              <a:rPr lang="en-US" b="1" dirty="0"/>
              <a:t>intensive property</a:t>
            </a:r>
            <a:r>
              <a:rPr lang="en-US" dirty="0"/>
              <a:t>. </a:t>
            </a:r>
          </a:p>
        </p:txBody>
      </p:sp>
    </p:spTree>
    <p:extLst>
      <p:ext uri="{BB962C8B-B14F-4D97-AF65-F5344CB8AC3E}">
        <p14:creationId xmlns:p14="http://schemas.microsoft.com/office/powerpoint/2010/main" val="383619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69F93F-61D6-421D-94A6-15B094953954}"/>
              </a:ext>
            </a:extLst>
          </p:cNvPr>
          <p:cNvPicPr>
            <a:picLocks noChangeAspect="1"/>
          </p:cNvPicPr>
          <p:nvPr/>
        </p:nvPicPr>
        <p:blipFill>
          <a:blip r:embed="rId2"/>
          <a:stretch>
            <a:fillRect/>
          </a:stretch>
        </p:blipFill>
        <p:spPr>
          <a:xfrm>
            <a:off x="714703" y="0"/>
            <a:ext cx="10046669" cy="6858000"/>
          </a:xfrm>
          <a:prstGeom prst="rect">
            <a:avLst/>
          </a:prstGeom>
        </p:spPr>
      </p:pic>
      <p:sp>
        <p:nvSpPr>
          <p:cNvPr id="2" name="Title 1">
            <a:extLst>
              <a:ext uri="{FF2B5EF4-FFF2-40B4-BE49-F238E27FC236}">
                <a16:creationId xmlns:a16="http://schemas.microsoft.com/office/drawing/2014/main" id="{09FF3259-1E93-4505-9630-580838F807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EA0C5B1-D6A7-40EB-BAAB-0061C26C47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088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EE6007-2745-4C1C-A519-A8C0EF82EB43}"/>
              </a:ext>
            </a:extLst>
          </p:cNvPr>
          <p:cNvPicPr>
            <a:picLocks noChangeAspect="1"/>
          </p:cNvPicPr>
          <p:nvPr/>
        </p:nvPicPr>
        <p:blipFill>
          <a:blip r:embed="rId2"/>
          <a:stretch>
            <a:fillRect/>
          </a:stretch>
        </p:blipFill>
        <p:spPr>
          <a:xfrm>
            <a:off x="0" y="289984"/>
            <a:ext cx="12192000" cy="6278031"/>
          </a:xfrm>
          <a:prstGeom prst="rect">
            <a:avLst/>
          </a:prstGeom>
        </p:spPr>
      </p:pic>
      <p:sp>
        <p:nvSpPr>
          <p:cNvPr id="2" name="Title 1">
            <a:extLst>
              <a:ext uri="{FF2B5EF4-FFF2-40B4-BE49-F238E27FC236}">
                <a16:creationId xmlns:a16="http://schemas.microsoft.com/office/drawing/2014/main" id="{3E61A2EC-E43C-462F-8D99-2516805E1D5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76E2803-AEE4-4467-BF5F-AEF82B97A5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2105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CAC3-3335-46DD-9731-349A38C3BCEC}"/>
              </a:ext>
            </a:extLst>
          </p:cNvPr>
          <p:cNvSpPr>
            <a:spLocks noGrp="1"/>
          </p:cNvSpPr>
          <p:nvPr>
            <p:ph type="title"/>
          </p:nvPr>
        </p:nvSpPr>
        <p:spPr/>
        <p:txBody>
          <a:bodyPr/>
          <a:lstStyle/>
          <a:p>
            <a:r>
              <a:rPr lang="en-US" dirty="0"/>
              <a:t>1.3 Vocabulary	</a:t>
            </a:r>
          </a:p>
        </p:txBody>
      </p:sp>
      <p:sp>
        <p:nvSpPr>
          <p:cNvPr id="4" name="Rectangle 1">
            <a:extLst>
              <a:ext uri="{FF2B5EF4-FFF2-40B4-BE49-F238E27FC236}">
                <a16:creationId xmlns:a16="http://schemas.microsoft.com/office/drawing/2014/main" id="{307A384D-24E3-487B-A840-9A60003C58A1}"/>
              </a:ext>
            </a:extLst>
          </p:cNvPr>
          <p:cNvSpPr>
            <a:spLocks noGrp="1" noChangeArrowheads="1"/>
          </p:cNvSpPr>
          <p:nvPr>
            <p:ph idx="1"/>
          </p:nvPr>
        </p:nvSpPr>
        <p:spPr bwMode="auto">
          <a:xfrm>
            <a:off x="838200" y="1427683"/>
            <a:ext cx="11273599" cy="51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6824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chemical change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change producing a different kind of matter from the original kind of matter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chemical property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behavior that is related to the change of one kind of matter into another kind of matter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extensive property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property of a substance that depends on the amount of the substance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intensive property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property of a substance that is independent of the amount of the substance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physical change</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change in the state or properties of matter that does not involve a change in its </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chemical composition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33"/>
                </a:solidFill>
                <a:effectLst/>
                <a:latin typeface="&amp;quot"/>
              </a:rPr>
              <a:t>physical property</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amp;quot"/>
              </a:rPr>
              <a:t>characteristic of matter that is not associated with any change in its chemical composition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952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42D6-D838-4D40-9A64-E9927E22A243}"/>
              </a:ext>
            </a:extLst>
          </p:cNvPr>
          <p:cNvSpPr>
            <a:spLocks noGrp="1"/>
          </p:cNvSpPr>
          <p:nvPr>
            <p:ph type="title"/>
          </p:nvPr>
        </p:nvSpPr>
        <p:spPr/>
        <p:txBody>
          <a:bodyPr>
            <a:normAutofit/>
          </a:bodyPr>
          <a:lstStyle/>
          <a:p>
            <a:r>
              <a:rPr lang="en-US" sz="4800" b="1" dirty="0"/>
              <a:t>4</a:t>
            </a:r>
            <a:r>
              <a:rPr lang="en-US" sz="4800" b="1" baseline="30000" dirty="0"/>
              <a:t>th</a:t>
            </a:r>
            <a:r>
              <a:rPr lang="en-US" sz="4800" b="1" dirty="0"/>
              <a:t> State of Matter  </a:t>
            </a:r>
          </a:p>
        </p:txBody>
      </p:sp>
      <p:sp>
        <p:nvSpPr>
          <p:cNvPr id="3" name="Content Placeholder 2">
            <a:extLst>
              <a:ext uri="{FF2B5EF4-FFF2-40B4-BE49-F238E27FC236}">
                <a16:creationId xmlns:a16="http://schemas.microsoft.com/office/drawing/2014/main" id="{C322ADBD-201F-4DE4-BEB7-8CAFF3A440AA}"/>
              </a:ext>
            </a:extLst>
          </p:cNvPr>
          <p:cNvSpPr>
            <a:spLocks noGrp="1"/>
          </p:cNvSpPr>
          <p:nvPr>
            <p:ph idx="1"/>
          </p:nvPr>
        </p:nvSpPr>
        <p:spPr/>
        <p:txBody>
          <a:bodyPr>
            <a:normAutofit/>
          </a:bodyPr>
          <a:lstStyle/>
          <a:p>
            <a:r>
              <a:rPr lang="en-US" sz="3600" dirty="0"/>
              <a:t>A fourth state of matter, plasma, occurs naturally in the interiors of stars. A </a:t>
            </a:r>
            <a:r>
              <a:rPr lang="en-US" sz="3600" b="1" dirty="0"/>
              <a:t>plasma</a:t>
            </a:r>
            <a:r>
              <a:rPr lang="en-US" sz="3600" dirty="0"/>
              <a:t> is a gaseous state of matter that contains appreciable numbers of electrically charged particles.</a:t>
            </a:r>
          </a:p>
        </p:txBody>
      </p:sp>
      <p:pic>
        <p:nvPicPr>
          <p:cNvPr id="4" name="Picture 3">
            <a:extLst>
              <a:ext uri="{FF2B5EF4-FFF2-40B4-BE49-F238E27FC236}">
                <a16:creationId xmlns:a16="http://schemas.microsoft.com/office/drawing/2014/main" id="{DF6B0337-7270-400C-BCA5-FC62CEF5A2F5}"/>
              </a:ext>
            </a:extLst>
          </p:cNvPr>
          <p:cNvPicPr>
            <a:picLocks noChangeAspect="1"/>
          </p:cNvPicPr>
          <p:nvPr/>
        </p:nvPicPr>
        <p:blipFill>
          <a:blip r:embed="rId2"/>
          <a:stretch>
            <a:fillRect/>
          </a:stretch>
        </p:blipFill>
        <p:spPr>
          <a:xfrm>
            <a:off x="6469166" y="3629251"/>
            <a:ext cx="5050566" cy="3204076"/>
          </a:xfrm>
          <a:prstGeom prst="rect">
            <a:avLst/>
          </a:prstGeom>
        </p:spPr>
      </p:pic>
    </p:spTree>
    <p:extLst>
      <p:ext uri="{BB962C8B-B14F-4D97-AF65-F5344CB8AC3E}">
        <p14:creationId xmlns:p14="http://schemas.microsoft.com/office/powerpoint/2010/main" val="225740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12BF56-0012-47F8-A0E8-D7656E06C2BB}"/>
              </a:ext>
            </a:extLst>
          </p:cNvPr>
          <p:cNvPicPr>
            <a:picLocks noChangeAspect="1"/>
          </p:cNvPicPr>
          <p:nvPr/>
        </p:nvPicPr>
        <p:blipFill>
          <a:blip r:embed="rId2"/>
          <a:stretch>
            <a:fillRect/>
          </a:stretch>
        </p:blipFill>
        <p:spPr>
          <a:xfrm>
            <a:off x="690887" y="0"/>
            <a:ext cx="10810226" cy="6858000"/>
          </a:xfrm>
          <a:prstGeom prst="rect">
            <a:avLst/>
          </a:prstGeom>
        </p:spPr>
      </p:pic>
      <p:sp>
        <p:nvSpPr>
          <p:cNvPr id="2" name="Title 1">
            <a:extLst>
              <a:ext uri="{FF2B5EF4-FFF2-40B4-BE49-F238E27FC236}">
                <a16:creationId xmlns:a16="http://schemas.microsoft.com/office/drawing/2014/main" id="{1BC39F06-A993-41B4-ACCA-ADBF1AF7F4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6CCD22-4C0C-4ADF-8E72-190FD8E3D07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083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E65AD-BE15-43DF-8DC2-94AE1C66B31F}"/>
              </a:ext>
            </a:extLst>
          </p:cNvPr>
          <p:cNvPicPr>
            <a:picLocks noChangeAspect="1"/>
          </p:cNvPicPr>
          <p:nvPr/>
        </p:nvPicPr>
        <p:blipFill>
          <a:blip r:embed="rId2"/>
          <a:stretch>
            <a:fillRect/>
          </a:stretch>
        </p:blipFill>
        <p:spPr>
          <a:xfrm>
            <a:off x="1435693" y="2053286"/>
            <a:ext cx="9949955" cy="4804714"/>
          </a:xfrm>
          <a:prstGeom prst="rect">
            <a:avLst/>
          </a:prstGeom>
        </p:spPr>
      </p:pic>
      <p:sp>
        <p:nvSpPr>
          <p:cNvPr id="2" name="Title 1">
            <a:extLst>
              <a:ext uri="{FF2B5EF4-FFF2-40B4-BE49-F238E27FC236}">
                <a16:creationId xmlns:a16="http://schemas.microsoft.com/office/drawing/2014/main" id="{B34D9AE6-E171-45D8-A868-1D356A4ABF98}"/>
              </a:ext>
            </a:extLst>
          </p:cNvPr>
          <p:cNvSpPr>
            <a:spLocks noGrp="1"/>
          </p:cNvSpPr>
          <p:nvPr>
            <p:ph type="title"/>
          </p:nvPr>
        </p:nvSpPr>
        <p:spPr/>
        <p:txBody>
          <a:bodyPr/>
          <a:lstStyle/>
          <a:p>
            <a:r>
              <a:rPr lang="en-US" dirty="0"/>
              <a:t>Mass vs. Weight</a:t>
            </a:r>
          </a:p>
        </p:txBody>
      </p:sp>
      <p:sp>
        <p:nvSpPr>
          <p:cNvPr id="3" name="Content Placeholder 2">
            <a:extLst>
              <a:ext uri="{FF2B5EF4-FFF2-40B4-BE49-F238E27FC236}">
                <a16:creationId xmlns:a16="http://schemas.microsoft.com/office/drawing/2014/main" id="{7596D563-B47E-4A93-8F89-CB79D972C1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685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C40E-FE4C-4DBC-A3BA-034706BA96E4}"/>
              </a:ext>
            </a:extLst>
          </p:cNvPr>
          <p:cNvSpPr>
            <a:spLocks noGrp="1"/>
          </p:cNvSpPr>
          <p:nvPr>
            <p:ph type="title"/>
          </p:nvPr>
        </p:nvSpPr>
        <p:spPr/>
        <p:txBody>
          <a:bodyPr/>
          <a:lstStyle/>
          <a:p>
            <a:r>
              <a:rPr lang="en-US" dirty="0"/>
              <a:t>Law of Conservation of Mass</a:t>
            </a:r>
          </a:p>
        </p:txBody>
      </p:sp>
      <p:sp>
        <p:nvSpPr>
          <p:cNvPr id="3" name="Content Placeholder 2">
            <a:extLst>
              <a:ext uri="{FF2B5EF4-FFF2-40B4-BE49-F238E27FC236}">
                <a16:creationId xmlns:a16="http://schemas.microsoft.com/office/drawing/2014/main" id="{892F0907-9645-4A82-A5D9-139E3FF5B5C5}"/>
              </a:ext>
            </a:extLst>
          </p:cNvPr>
          <p:cNvSpPr>
            <a:spLocks noGrp="1"/>
          </p:cNvSpPr>
          <p:nvPr>
            <p:ph idx="1"/>
          </p:nvPr>
        </p:nvSpPr>
        <p:spPr/>
        <p:txBody>
          <a:bodyPr>
            <a:normAutofit lnSpcReduction="10000"/>
          </a:bodyPr>
          <a:lstStyle/>
          <a:p>
            <a:r>
              <a:rPr lang="en-US" sz="4000" dirty="0"/>
              <a:t> It states that </a:t>
            </a:r>
            <a:r>
              <a:rPr lang="en-US" sz="4000" i="1" dirty="0"/>
              <a:t>there is no detectable change in the total quantity of matter present when matter converts from one type to another (a chemical change) or changes among solid, liquid, or gaseous states (a physical change)</a:t>
            </a:r>
            <a:r>
              <a:rPr lang="en-US" sz="4000" dirty="0"/>
              <a:t>.</a:t>
            </a:r>
          </a:p>
          <a:p>
            <a:r>
              <a:rPr lang="en-US" sz="4000" dirty="0"/>
              <a:t>Mass = Mass</a:t>
            </a:r>
          </a:p>
          <a:p>
            <a:r>
              <a:rPr lang="en-US" sz="4000" dirty="0">
                <a:solidFill>
                  <a:srgbClr val="C00000"/>
                </a:solidFill>
              </a:rPr>
              <a:t>Matter cannot be created or destroyed, only changed in form.</a:t>
            </a:r>
          </a:p>
        </p:txBody>
      </p:sp>
    </p:spTree>
    <p:extLst>
      <p:ext uri="{BB962C8B-B14F-4D97-AF65-F5344CB8AC3E}">
        <p14:creationId xmlns:p14="http://schemas.microsoft.com/office/powerpoint/2010/main" val="314026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1494D6-4645-47EE-A95D-71EDA9D1DB6F}"/>
              </a:ext>
            </a:extLst>
          </p:cNvPr>
          <p:cNvPicPr>
            <a:picLocks noChangeAspect="1"/>
          </p:cNvPicPr>
          <p:nvPr/>
        </p:nvPicPr>
        <p:blipFill>
          <a:blip r:embed="rId2"/>
          <a:stretch>
            <a:fillRect/>
          </a:stretch>
        </p:blipFill>
        <p:spPr>
          <a:xfrm>
            <a:off x="470019" y="0"/>
            <a:ext cx="10883781" cy="6858000"/>
          </a:xfrm>
          <a:prstGeom prst="rect">
            <a:avLst/>
          </a:prstGeom>
        </p:spPr>
      </p:pic>
      <p:sp>
        <p:nvSpPr>
          <p:cNvPr id="2" name="Title 1">
            <a:extLst>
              <a:ext uri="{FF2B5EF4-FFF2-40B4-BE49-F238E27FC236}">
                <a16:creationId xmlns:a16="http://schemas.microsoft.com/office/drawing/2014/main" id="{58721F13-B252-4A79-81BA-0DD58A95597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641473-6784-4F65-858E-09E373AFC3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692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F5A78-A3C7-4A7A-96F1-D2FB016620CF}"/>
              </a:ext>
            </a:extLst>
          </p:cNvPr>
          <p:cNvSpPr>
            <a:spLocks noGrp="1"/>
          </p:cNvSpPr>
          <p:nvPr>
            <p:ph type="title"/>
          </p:nvPr>
        </p:nvSpPr>
        <p:spPr/>
        <p:txBody>
          <a:bodyPr/>
          <a:lstStyle/>
          <a:p>
            <a:r>
              <a:rPr lang="en-US" dirty="0"/>
              <a:t>The Atom</a:t>
            </a:r>
          </a:p>
        </p:txBody>
      </p:sp>
      <p:sp>
        <p:nvSpPr>
          <p:cNvPr id="3" name="Content Placeholder 2">
            <a:extLst>
              <a:ext uri="{FF2B5EF4-FFF2-40B4-BE49-F238E27FC236}">
                <a16:creationId xmlns:a16="http://schemas.microsoft.com/office/drawing/2014/main" id="{FD012E1F-A77F-4C0F-9F2C-F9E392000C52}"/>
              </a:ext>
            </a:extLst>
          </p:cNvPr>
          <p:cNvSpPr>
            <a:spLocks noGrp="1"/>
          </p:cNvSpPr>
          <p:nvPr>
            <p:ph idx="1"/>
          </p:nvPr>
        </p:nvSpPr>
        <p:spPr/>
        <p:txBody>
          <a:bodyPr/>
          <a:lstStyle/>
          <a:p>
            <a:r>
              <a:rPr lang="en-US" dirty="0"/>
              <a:t>An </a:t>
            </a:r>
            <a:r>
              <a:rPr lang="en-US" b="1" dirty="0"/>
              <a:t>atom</a:t>
            </a:r>
            <a:r>
              <a:rPr lang="en-US" dirty="0"/>
              <a:t> is the smallest particle of an element that has the properties of that element and can enter into a chemical combination. </a:t>
            </a:r>
          </a:p>
        </p:txBody>
      </p:sp>
      <p:pic>
        <p:nvPicPr>
          <p:cNvPr id="4" name="Picture 3">
            <a:extLst>
              <a:ext uri="{FF2B5EF4-FFF2-40B4-BE49-F238E27FC236}">
                <a16:creationId xmlns:a16="http://schemas.microsoft.com/office/drawing/2014/main" id="{534875A4-D704-481D-A06E-F52CFBB5EF27}"/>
              </a:ext>
            </a:extLst>
          </p:cNvPr>
          <p:cNvPicPr>
            <a:picLocks noChangeAspect="1"/>
          </p:cNvPicPr>
          <p:nvPr/>
        </p:nvPicPr>
        <p:blipFill>
          <a:blip r:embed="rId2"/>
          <a:stretch>
            <a:fillRect/>
          </a:stretch>
        </p:blipFill>
        <p:spPr>
          <a:xfrm>
            <a:off x="7037327" y="2922662"/>
            <a:ext cx="3686259" cy="3507024"/>
          </a:xfrm>
          <a:prstGeom prst="rect">
            <a:avLst/>
          </a:prstGeom>
        </p:spPr>
      </p:pic>
    </p:spTree>
    <p:extLst>
      <p:ext uri="{BB962C8B-B14F-4D97-AF65-F5344CB8AC3E}">
        <p14:creationId xmlns:p14="http://schemas.microsoft.com/office/powerpoint/2010/main" val="312091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A7E0-2A2D-4B75-B87F-7BD44AC45057}"/>
              </a:ext>
            </a:extLst>
          </p:cNvPr>
          <p:cNvSpPr>
            <a:spLocks noGrp="1"/>
          </p:cNvSpPr>
          <p:nvPr>
            <p:ph type="title"/>
          </p:nvPr>
        </p:nvSpPr>
        <p:spPr/>
        <p:txBody>
          <a:bodyPr/>
          <a:lstStyle/>
          <a:p>
            <a:r>
              <a:rPr lang="en-US" dirty="0"/>
              <a:t>The Molecule</a:t>
            </a:r>
          </a:p>
        </p:txBody>
      </p:sp>
      <p:sp>
        <p:nvSpPr>
          <p:cNvPr id="3" name="Content Placeholder 2">
            <a:extLst>
              <a:ext uri="{FF2B5EF4-FFF2-40B4-BE49-F238E27FC236}">
                <a16:creationId xmlns:a16="http://schemas.microsoft.com/office/drawing/2014/main" id="{3CD9B8F8-93C6-4D38-B47B-976E3D26E78C}"/>
              </a:ext>
            </a:extLst>
          </p:cNvPr>
          <p:cNvSpPr>
            <a:spLocks noGrp="1"/>
          </p:cNvSpPr>
          <p:nvPr>
            <p:ph idx="1"/>
          </p:nvPr>
        </p:nvSpPr>
        <p:spPr/>
        <p:txBody>
          <a:bodyPr/>
          <a:lstStyle/>
          <a:p>
            <a:r>
              <a:rPr lang="en-US" dirty="0"/>
              <a:t> A </a:t>
            </a:r>
            <a:r>
              <a:rPr lang="en-US" b="1" dirty="0"/>
              <a:t>molecule</a:t>
            </a:r>
            <a:r>
              <a:rPr lang="en-US" dirty="0"/>
              <a:t> consists of two or more atoms joined by strong forces called chemical bonds. </a:t>
            </a:r>
          </a:p>
          <a:p>
            <a:r>
              <a:rPr lang="en-US" dirty="0"/>
              <a:t>The atoms in a molecule move around as a unit, much like the cans of soda in a six-pack or a bunch of keys joined together on a single key ring. A molecule may consist of two or more identical atoms, as in the molecules found in the elements hydrogen, oxygen, and sulfur, or it may consist of two or more different atoms, as in the molecules found in water.</a:t>
            </a:r>
          </a:p>
        </p:txBody>
      </p:sp>
    </p:spTree>
    <p:extLst>
      <p:ext uri="{BB962C8B-B14F-4D97-AF65-F5344CB8AC3E}">
        <p14:creationId xmlns:p14="http://schemas.microsoft.com/office/powerpoint/2010/main" val="4286969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535</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&amp;quot</vt:lpstr>
      <vt:lpstr>Arial</vt:lpstr>
      <vt:lpstr>Arial Rounded MT Bold</vt:lpstr>
      <vt:lpstr>Calibri</vt:lpstr>
      <vt:lpstr>Calibri Light</vt:lpstr>
      <vt:lpstr>Helvetica Neue</vt:lpstr>
      <vt:lpstr>Wingdings</vt:lpstr>
      <vt:lpstr>Office Theme</vt:lpstr>
      <vt:lpstr>1.2 and 1.3- Classification and Properties of Matter</vt:lpstr>
      <vt:lpstr>Matter is defined as anything that occupies space and has mass, and it is all around us. </vt:lpstr>
      <vt:lpstr>4th State of Matter  </vt:lpstr>
      <vt:lpstr>PowerPoint Presentation</vt:lpstr>
      <vt:lpstr>Mass vs. Weight</vt:lpstr>
      <vt:lpstr>Law of Conservation of Mass</vt:lpstr>
      <vt:lpstr>PowerPoint Presentation</vt:lpstr>
      <vt:lpstr>The Atom</vt:lpstr>
      <vt:lpstr>The Molecule</vt:lpstr>
      <vt:lpstr>PowerPoint Presentation</vt:lpstr>
      <vt:lpstr>Classifying Matter </vt:lpstr>
      <vt:lpstr>Classifying Matter  </vt:lpstr>
      <vt:lpstr>Electrolysis of Water </vt:lpstr>
      <vt:lpstr>1.2 Vocabulary</vt:lpstr>
      <vt:lpstr>1.2 Vocabulary</vt:lpstr>
      <vt:lpstr>1.2 Vocabulary</vt:lpstr>
      <vt:lpstr>1.3- Properties of Matter</vt:lpstr>
      <vt:lpstr>Physical Property-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Vocabulary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and 1.2- Classification and Properties of Matter</dc:title>
  <dc:creator>Adrienne Evans</dc:creator>
  <cp:lastModifiedBy>Adrienne Evans</cp:lastModifiedBy>
  <cp:revision>9</cp:revision>
  <dcterms:created xsi:type="dcterms:W3CDTF">2018-08-13T23:04:11Z</dcterms:created>
  <dcterms:modified xsi:type="dcterms:W3CDTF">2018-08-16T01:20:14Z</dcterms:modified>
</cp:coreProperties>
</file>