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7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57" r:id="rId11"/>
    <p:sldId id="267" r:id="rId12"/>
    <p:sldId id="268" r:id="rId13"/>
    <p:sldId id="269" r:id="rId14"/>
    <p:sldId id="270" r:id="rId15"/>
    <p:sldId id="292" r:id="rId16"/>
    <p:sldId id="271" r:id="rId17"/>
    <p:sldId id="293" r:id="rId18"/>
    <p:sldId id="272" r:id="rId19"/>
    <p:sldId id="273" r:id="rId20"/>
    <p:sldId id="274" r:id="rId21"/>
    <p:sldId id="266" r:id="rId22"/>
    <p:sldId id="276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4" r:id="rId36"/>
    <p:sldId id="295" r:id="rId37"/>
    <p:sldId id="296" r:id="rId38"/>
    <p:sldId id="297" r:id="rId39"/>
    <p:sldId id="298" r:id="rId40"/>
    <p:sldId id="291" r:id="rId41"/>
    <p:sldId id="290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543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0FD8D4-3821-4653-AA3E-11843E25D9AA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4AF1CB-2E80-4AFF-B2AA-4E1E9072C4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AF1CB-2E80-4AFF-B2AA-4E1E9072C46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/>
              <a:t>After going over how to order these questions, have students take the practice passage and simply order the questions (not do them) from easiest to hardest</a:t>
            </a:r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070AD6-9052-4F5C-A54C-4AA3614CA3C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F0AF6-8583-4573-B09B-9067B964C3E0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3A62-52FB-4B17-8BBF-3E9B474552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F0AF6-8583-4573-B09B-9067B964C3E0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3A62-52FB-4B17-8BBF-3E9B474552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F0AF6-8583-4573-B09B-9067B964C3E0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3A62-52FB-4B17-8BBF-3E9B474552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F0AF6-8583-4573-B09B-9067B964C3E0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3A62-52FB-4B17-8BBF-3E9B474552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F0AF6-8583-4573-B09B-9067B964C3E0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3A62-52FB-4B17-8BBF-3E9B474552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F0AF6-8583-4573-B09B-9067B964C3E0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3A62-52FB-4B17-8BBF-3E9B474552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F0AF6-8583-4573-B09B-9067B964C3E0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3A62-52FB-4B17-8BBF-3E9B474552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F0AF6-8583-4573-B09B-9067B964C3E0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3A62-52FB-4B17-8BBF-3E9B474552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F0AF6-8583-4573-B09B-9067B964C3E0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3A62-52FB-4B17-8BBF-3E9B474552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F0AF6-8583-4573-B09B-9067B964C3E0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3A62-52FB-4B17-8BBF-3E9B474552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F0AF6-8583-4573-B09B-9067B964C3E0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3A62-52FB-4B17-8BBF-3E9B474552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F0AF6-8583-4573-B09B-9067B964C3E0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03A62-52FB-4B17-8BBF-3E9B474552D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en-US" sz="3800" b="1" dirty="0">
                <a:solidFill>
                  <a:schemeClr val="tx1"/>
                </a:solidFill>
              </a:rPr>
              <a:t>Today I will do what others won’t, so that tomorrow I can do what others can’t.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-Jerry Rice</a:t>
            </a:r>
          </a:p>
        </p:txBody>
      </p:sp>
      <p:pic>
        <p:nvPicPr>
          <p:cNvPr id="15362" name="Picture 2" descr="http://writenonfictionnow.com/wp-content/uploads/2010/05/hard_work_sig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0"/>
            <a:ext cx="6735920" cy="4467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Ordering Science Questions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52400" y="2590800"/>
            <a:ext cx="8763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6564" name="TextBox 7"/>
          <p:cNvSpPr txBox="1">
            <a:spLocks noChangeArrowheads="1"/>
          </p:cNvSpPr>
          <p:nvPr/>
        </p:nvSpPr>
        <p:spPr bwMode="auto">
          <a:xfrm>
            <a:off x="152400" y="1905000"/>
            <a:ext cx="213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B050"/>
                </a:solidFill>
                <a:latin typeface="Calibri" pitchFamily="34" charset="0"/>
              </a:rPr>
              <a:t>Easy, Most Specific</a:t>
            </a:r>
          </a:p>
        </p:txBody>
      </p:sp>
      <p:sp>
        <p:nvSpPr>
          <p:cNvPr id="66565" name="TextBox 10"/>
          <p:cNvSpPr txBox="1">
            <a:spLocks noChangeArrowheads="1"/>
          </p:cNvSpPr>
          <p:nvPr/>
        </p:nvSpPr>
        <p:spPr bwMode="auto">
          <a:xfrm>
            <a:off x="6858000" y="1905000"/>
            <a:ext cx="198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Calibri" pitchFamily="34" charset="0"/>
              </a:rPr>
              <a:t>Hard, most general</a:t>
            </a:r>
          </a:p>
        </p:txBody>
      </p:sp>
      <p:sp>
        <p:nvSpPr>
          <p:cNvPr id="66566" name="TextBox 11"/>
          <p:cNvSpPr txBox="1">
            <a:spLocks noChangeArrowheads="1"/>
          </p:cNvSpPr>
          <p:nvPr/>
        </p:nvSpPr>
        <p:spPr bwMode="auto">
          <a:xfrm>
            <a:off x="152400" y="2895600"/>
            <a:ext cx="190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alibri" pitchFamily="34" charset="0"/>
              </a:rPr>
              <a:t>Easy/fast/short</a:t>
            </a:r>
          </a:p>
        </p:txBody>
      </p:sp>
      <p:sp>
        <p:nvSpPr>
          <p:cNvPr id="66567" name="TextBox 12"/>
          <p:cNvSpPr txBox="1">
            <a:spLocks noChangeArrowheads="1"/>
          </p:cNvSpPr>
          <p:nvPr/>
        </p:nvSpPr>
        <p:spPr bwMode="auto">
          <a:xfrm>
            <a:off x="2667000" y="2895600"/>
            <a:ext cx="152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Calibri" pitchFamily="34" charset="0"/>
              </a:rPr>
              <a:t>Medium</a:t>
            </a:r>
          </a:p>
        </p:txBody>
      </p:sp>
      <p:sp>
        <p:nvSpPr>
          <p:cNvPr id="66568" name="TextBox 13"/>
          <p:cNvSpPr txBox="1">
            <a:spLocks noChangeArrowheads="1"/>
          </p:cNvSpPr>
          <p:nvPr/>
        </p:nvSpPr>
        <p:spPr bwMode="auto">
          <a:xfrm>
            <a:off x="4724400" y="2895600"/>
            <a:ext cx="1676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Calibri" pitchFamily="34" charset="0"/>
              </a:rPr>
              <a:t>Medium</a:t>
            </a:r>
          </a:p>
        </p:txBody>
      </p:sp>
      <p:sp>
        <p:nvSpPr>
          <p:cNvPr id="66569" name="TextBox 14"/>
          <p:cNvSpPr txBox="1">
            <a:spLocks noChangeArrowheads="1"/>
          </p:cNvSpPr>
          <p:nvPr/>
        </p:nvSpPr>
        <p:spPr bwMode="auto">
          <a:xfrm>
            <a:off x="7239000" y="2895600"/>
            <a:ext cx="1676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alibri" pitchFamily="34" charset="0"/>
              </a:rPr>
              <a:t>Hard/long/slow</a:t>
            </a:r>
          </a:p>
        </p:txBody>
      </p:sp>
      <p:cxnSp>
        <p:nvCxnSpPr>
          <p:cNvPr id="17" name="Straight Connector 16"/>
          <p:cNvCxnSpPr/>
          <p:nvPr/>
        </p:nvCxnSpPr>
        <p:spPr>
          <a:xfrm rot="5400000">
            <a:off x="2933700" y="3924300"/>
            <a:ext cx="54102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66571" name="TextBox 18"/>
          <p:cNvSpPr txBox="1">
            <a:spLocks noChangeArrowheads="1"/>
          </p:cNvSpPr>
          <p:nvPr/>
        </p:nvSpPr>
        <p:spPr bwMode="auto">
          <a:xfrm>
            <a:off x="152400" y="4495800"/>
            <a:ext cx="2438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00B050"/>
                </a:solidFill>
                <a:latin typeface="Calibri" pitchFamily="34" charset="0"/>
              </a:rPr>
              <a:t>Fetch Questions</a:t>
            </a:r>
          </a:p>
          <a:p>
            <a:r>
              <a:rPr lang="en-US" dirty="0">
                <a:latin typeface="Calibri" pitchFamily="34" charset="0"/>
              </a:rPr>
              <a:t>Ask you to simply find information from the chart/graph/experiment</a:t>
            </a:r>
          </a:p>
        </p:txBody>
      </p:sp>
      <p:sp>
        <p:nvSpPr>
          <p:cNvPr id="66572" name="TextBox 19"/>
          <p:cNvSpPr txBox="1">
            <a:spLocks noChangeArrowheads="1"/>
          </p:cNvSpPr>
          <p:nvPr/>
        </p:nvSpPr>
        <p:spPr bwMode="auto">
          <a:xfrm>
            <a:off x="5867400" y="4495800"/>
            <a:ext cx="29718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C00000"/>
                </a:solidFill>
                <a:latin typeface="Calibri" pitchFamily="34" charset="0"/>
              </a:rPr>
              <a:t>General Questions</a:t>
            </a:r>
          </a:p>
          <a:p>
            <a:r>
              <a:rPr lang="en-US" dirty="0">
                <a:latin typeface="Calibri" pitchFamily="34" charset="0"/>
              </a:rPr>
              <a:t>Ask you to draw general conclusions and draw comparisons between charts/scientists/experiments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2133600" y="2286000"/>
            <a:ext cx="4495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6574" name="Rectangle 24"/>
          <p:cNvSpPr>
            <a:spLocks noChangeArrowheads="1"/>
          </p:cNvSpPr>
          <p:nvPr/>
        </p:nvSpPr>
        <p:spPr bwMode="auto">
          <a:xfrm>
            <a:off x="228600" y="1295400"/>
            <a:ext cx="1905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u="sng">
                <a:solidFill>
                  <a:srgbClr val="002060"/>
                </a:solidFill>
                <a:latin typeface="Calibri" pitchFamily="34" charset="0"/>
              </a:rPr>
              <a:t>Question Type</a:t>
            </a:r>
          </a:p>
        </p:txBody>
      </p:sp>
      <p:sp>
        <p:nvSpPr>
          <p:cNvPr id="66575" name="Rectangle 26"/>
          <p:cNvSpPr>
            <a:spLocks noChangeArrowheads="1"/>
          </p:cNvSpPr>
          <p:nvPr/>
        </p:nvSpPr>
        <p:spPr bwMode="auto">
          <a:xfrm>
            <a:off x="6934200" y="1371600"/>
            <a:ext cx="1905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u="sng">
                <a:solidFill>
                  <a:srgbClr val="002060"/>
                </a:solidFill>
                <a:latin typeface="Calibri" pitchFamily="34" charset="0"/>
              </a:rPr>
              <a:t>Question Type</a:t>
            </a:r>
          </a:p>
        </p:txBody>
      </p:sp>
      <p:sp>
        <p:nvSpPr>
          <p:cNvPr id="28" name="Curved Up Arrow 27"/>
          <p:cNvSpPr/>
          <p:nvPr/>
        </p:nvSpPr>
        <p:spPr>
          <a:xfrm>
            <a:off x="609600" y="3352800"/>
            <a:ext cx="1752600" cy="762000"/>
          </a:xfrm>
          <a:prstGeom prst="curvedUpArrow">
            <a:avLst>
              <a:gd name="adj1" fmla="val 4203"/>
              <a:gd name="adj2" fmla="val 73426"/>
              <a:gd name="adj3" fmla="val 2500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Curved Up Arrow 28"/>
          <p:cNvSpPr/>
          <p:nvPr/>
        </p:nvSpPr>
        <p:spPr>
          <a:xfrm>
            <a:off x="2819400" y="3352800"/>
            <a:ext cx="2438400" cy="762000"/>
          </a:xfrm>
          <a:prstGeom prst="curvedUpArrow">
            <a:avLst>
              <a:gd name="adj1" fmla="val 4203"/>
              <a:gd name="adj2" fmla="val 73426"/>
              <a:gd name="adj3" fmla="val 2500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Curved Up Arrow 29"/>
          <p:cNvSpPr/>
          <p:nvPr/>
        </p:nvSpPr>
        <p:spPr>
          <a:xfrm>
            <a:off x="5715000" y="3352800"/>
            <a:ext cx="2590800" cy="762000"/>
          </a:xfrm>
          <a:prstGeom prst="curvedUpArrow">
            <a:avLst>
              <a:gd name="adj1" fmla="val 4203"/>
              <a:gd name="adj2" fmla="val 7342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rot="5400000">
            <a:off x="-38100" y="3848100"/>
            <a:ext cx="54102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0" name="TextBox 18"/>
          <p:cNvSpPr txBox="1">
            <a:spLocks noChangeArrowheads="1"/>
          </p:cNvSpPr>
          <p:nvPr/>
        </p:nvSpPr>
        <p:spPr bwMode="auto">
          <a:xfrm>
            <a:off x="2895600" y="4495800"/>
            <a:ext cx="27432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0070C0"/>
                </a:solidFill>
                <a:latin typeface="Calibri" pitchFamily="34" charset="0"/>
              </a:rPr>
              <a:t>Analyze Questions</a:t>
            </a:r>
          </a:p>
          <a:p>
            <a:r>
              <a:rPr lang="en-US" dirty="0">
                <a:latin typeface="Calibri" pitchFamily="34" charset="0"/>
              </a:rPr>
              <a:t>Ask you for “1-step” analysis based on information stated</a:t>
            </a:r>
          </a:p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002060"/>
                </a:solidFill>
              </a:rPr>
              <a:t>Easy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Ask you to simply look at the chart/graph/experiment</a:t>
            </a:r>
          </a:p>
          <a:p>
            <a:r>
              <a:rPr lang="en-US" dirty="0"/>
              <a:t>Approx 10-15 of the 40 questions</a:t>
            </a:r>
          </a:p>
          <a:p>
            <a:r>
              <a:rPr lang="en-US" dirty="0"/>
              <a:t>Can be answered quickly…do them first!</a:t>
            </a:r>
          </a:p>
          <a:p>
            <a:r>
              <a:rPr lang="en-US" dirty="0"/>
              <a:t>Will NOT try to trick you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002060"/>
                </a:solidFill>
              </a:rPr>
              <a:t>Medium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1-Step Analysis of information given</a:t>
            </a:r>
          </a:p>
          <a:p>
            <a:r>
              <a:rPr lang="en-US" dirty="0"/>
              <a:t>15-20 of the 40 questions</a:t>
            </a:r>
          </a:p>
          <a:p>
            <a:r>
              <a:rPr lang="en-US" dirty="0"/>
              <a:t>Answers must have </a:t>
            </a:r>
            <a:r>
              <a:rPr lang="en-US" b="1" u="sng" dirty="0"/>
              <a:t>direct support </a:t>
            </a:r>
            <a:r>
              <a:rPr lang="en-US" dirty="0"/>
              <a:t>from the passage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002060"/>
                </a:solidFill>
              </a:rPr>
              <a:t>Infer/Suggest/Imply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/>
              <a:t>If an ACT science passage provided the following statement…	</a:t>
            </a:r>
          </a:p>
          <a:p>
            <a:pPr>
              <a:buNone/>
            </a:pPr>
            <a:r>
              <a:rPr lang="en-US" dirty="0"/>
              <a:t>	</a:t>
            </a:r>
          </a:p>
          <a:p>
            <a:pPr>
              <a:buNone/>
            </a:pPr>
            <a:r>
              <a:rPr lang="en-US" b="1" i="1" dirty="0">
                <a:solidFill>
                  <a:srgbClr val="7030A0"/>
                </a:solidFill>
              </a:rPr>
              <a:t>Ms. Nelson came to class this morning with wet hair.</a:t>
            </a:r>
            <a:endParaRPr lang="en-US" b="1" dirty="0">
              <a:solidFill>
                <a:srgbClr val="7030A0"/>
              </a:solidFill>
            </a:endParaRPr>
          </a:p>
          <a:p>
            <a:pPr>
              <a:buNone/>
            </a:pPr>
            <a:r>
              <a:rPr lang="en-US" dirty="0"/>
              <a:t> </a:t>
            </a:r>
          </a:p>
          <a:p>
            <a:pPr>
              <a:buNone/>
            </a:pPr>
            <a:r>
              <a:rPr lang="en-US" b="1" dirty="0"/>
              <a:t>What can be inferred from the preceding statement?</a:t>
            </a:r>
            <a:endParaRPr lang="en-US" dirty="0"/>
          </a:p>
          <a:p>
            <a:pPr>
              <a:buNone/>
            </a:pPr>
            <a:r>
              <a:rPr lang="en-US" dirty="0"/>
              <a:t>						</a:t>
            </a:r>
          </a:p>
          <a:p>
            <a:pPr>
              <a:buNone/>
            </a:pPr>
            <a:r>
              <a:rPr lang="en-US" dirty="0"/>
              <a:t>		(A) She ran through the sprinklers</a:t>
            </a:r>
          </a:p>
          <a:p>
            <a:pPr>
              <a:buNone/>
            </a:pPr>
            <a:r>
              <a:rPr lang="en-US" dirty="0"/>
              <a:t>		(B) She was sweating from the gym</a:t>
            </a:r>
          </a:p>
          <a:p>
            <a:pPr>
              <a:buNone/>
            </a:pPr>
            <a:r>
              <a:rPr lang="en-US" dirty="0"/>
              <a:t>		(C) She showered before class</a:t>
            </a:r>
          </a:p>
          <a:p>
            <a:pPr>
              <a:buNone/>
            </a:pPr>
            <a:r>
              <a:rPr lang="en-US" dirty="0"/>
              <a:t>		(D) Her hair is not dry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rgbClr val="002060"/>
                </a:solidFill>
              </a:rPr>
              <a:t>Interpolate Questions                 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These questions will ask you to estimate a value </a:t>
            </a:r>
            <a:r>
              <a:rPr lang="en-US" b="1" i="1" dirty="0">
                <a:solidFill>
                  <a:srgbClr val="7030A0"/>
                </a:solidFill>
              </a:rPr>
              <a:t>WITHIN </a:t>
            </a:r>
            <a:r>
              <a:rPr lang="en-US" dirty="0"/>
              <a:t>the graph</a:t>
            </a:r>
          </a:p>
        </p:txBody>
      </p:sp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2667000" y="2743200"/>
            <a:ext cx="3365500" cy="3352800"/>
            <a:chOff x="4500" y="10260"/>
            <a:chExt cx="2160" cy="2160"/>
          </a:xfrm>
        </p:grpSpPr>
        <p:sp>
          <p:nvSpPr>
            <p:cNvPr id="22531" name="Line 3"/>
            <p:cNvSpPr>
              <a:spLocks noChangeShapeType="1"/>
            </p:cNvSpPr>
            <p:nvPr/>
          </p:nvSpPr>
          <p:spPr bwMode="auto">
            <a:xfrm>
              <a:off x="4500" y="12420"/>
              <a:ext cx="21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32" name="Line 4"/>
            <p:cNvSpPr>
              <a:spLocks noChangeShapeType="1"/>
            </p:cNvSpPr>
            <p:nvPr/>
          </p:nvSpPr>
          <p:spPr bwMode="auto">
            <a:xfrm flipV="1">
              <a:off x="4500" y="10260"/>
              <a:ext cx="0" cy="21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2533" name="Group 5"/>
          <p:cNvGrpSpPr>
            <a:grpSpLocks/>
          </p:cNvGrpSpPr>
          <p:nvPr/>
        </p:nvGrpSpPr>
        <p:grpSpPr bwMode="auto">
          <a:xfrm>
            <a:off x="3124200" y="3200400"/>
            <a:ext cx="2514600" cy="2606675"/>
            <a:chOff x="4707" y="3736"/>
            <a:chExt cx="1576" cy="2064"/>
          </a:xfrm>
        </p:grpSpPr>
        <p:sp>
          <p:nvSpPr>
            <p:cNvPr id="22534" name="Oval 6"/>
            <p:cNvSpPr>
              <a:spLocks noChangeArrowheads="1"/>
            </p:cNvSpPr>
            <p:nvPr/>
          </p:nvSpPr>
          <p:spPr bwMode="auto">
            <a:xfrm flipH="1">
              <a:off x="4707" y="5728"/>
              <a:ext cx="72" cy="7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35" name="Oval 7"/>
            <p:cNvSpPr>
              <a:spLocks noChangeArrowheads="1"/>
            </p:cNvSpPr>
            <p:nvPr/>
          </p:nvSpPr>
          <p:spPr bwMode="auto">
            <a:xfrm flipH="1">
              <a:off x="5129" y="5327"/>
              <a:ext cx="72" cy="7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36" name="Oval 8"/>
            <p:cNvSpPr>
              <a:spLocks noChangeArrowheads="1"/>
            </p:cNvSpPr>
            <p:nvPr/>
          </p:nvSpPr>
          <p:spPr bwMode="auto">
            <a:xfrm flipH="1">
              <a:off x="6012" y="4352"/>
              <a:ext cx="72" cy="7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37" name="Oval 9"/>
            <p:cNvSpPr>
              <a:spLocks noChangeArrowheads="1"/>
            </p:cNvSpPr>
            <p:nvPr/>
          </p:nvSpPr>
          <p:spPr bwMode="auto">
            <a:xfrm flipH="1">
              <a:off x="6211" y="3736"/>
              <a:ext cx="72" cy="7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38" name="Text Box 10"/>
            <p:cNvSpPr txBox="1">
              <a:spLocks noChangeArrowheads="1"/>
            </p:cNvSpPr>
            <p:nvPr/>
          </p:nvSpPr>
          <p:spPr bwMode="auto">
            <a:xfrm>
              <a:off x="5443" y="4660"/>
              <a:ext cx="451" cy="5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?</a:t>
              </a:r>
              <a:endPara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F07B2-DD74-4273-845F-B756A5644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Interpolate example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09DA959-D359-41D2-A74A-1CC2D7CD83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2724" y="1600201"/>
            <a:ext cx="3724275" cy="33537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247C87-9AC9-4F4D-BFC4-3638841245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219200" y="3048000"/>
            <a:ext cx="2400300" cy="4095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152178-1125-426C-A1DB-8C55E06E61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2825" y="4876799"/>
            <a:ext cx="2038350" cy="381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E268DB-7709-4493-A871-978EBE2F76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9400" y="1288830"/>
            <a:ext cx="4895850" cy="29753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49A764F-B56B-4630-B5B0-A625CC6E090D}"/>
              </a:ext>
            </a:extLst>
          </p:cNvPr>
          <p:cNvSpPr txBox="1"/>
          <p:nvPr/>
        </p:nvSpPr>
        <p:spPr>
          <a:xfrm>
            <a:off x="1066800" y="5334000"/>
            <a:ext cx="81358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What is the distance traveled at t= 8.5 seconds?</a:t>
            </a:r>
          </a:p>
        </p:txBody>
      </p:sp>
    </p:spTree>
    <p:extLst>
      <p:ext uri="{BB962C8B-B14F-4D97-AF65-F5344CB8AC3E}">
        <p14:creationId xmlns:p14="http://schemas.microsoft.com/office/powerpoint/2010/main" val="39689591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002060"/>
                </a:solidFill>
              </a:rPr>
              <a:t>Extrapolate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43000"/>
          </a:xfrm>
        </p:spPr>
        <p:txBody>
          <a:bodyPr/>
          <a:lstStyle/>
          <a:p>
            <a:pPr>
              <a:buNone/>
            </a:pPr>
            <a:r>
              <a:rPr lang="en-US" dirty="0"/>
              <a:t>These questions will ask you to use the known data to expand to an area not yet known…</a:t>
            </a:r>
          </a:p>
        </p:txBody>
      </p:sp>
      <p:grpSp>
        <p:nvGrpSpPr>
          <p:cNvPr id="23554" name="Group 2"/>
          <p:cNvGrpSpPr>
            <a:grpSpLocks/>
          </p:cNvGrpSpPr>
          <p:nvPr/>
        </p:nvGrpSpPr>
        <p:grpSpPr bwMode="auto">
          <a:xfrm>
            <a:off x="2514600" y="2743200"/>
            <a:ext cx="3886200" cy="3810000"/>
            <a:chOff x="3013" y="8705"/>
            <a:chExt cx="2718" cy="2238"/>
          </a:xfrm>
        </p:grpSpPr>
        <p:grpSp>
          <p:nvGrpSpPr>
            <p:cNvPr id="23555" name="Group 3"/>
            <p:cNvGrpSpPr>
              <a:grpSpLocks/>
            </p:cNvGrpSpPr>
            <p:nvPr/>
          </p:nvGrpSpPr>
          <p:grpSpPr bwMode="auto">
            <a:xfrm>
              <a:off x="3013" y="8705"/>
              <a:ext cx="2718" cy="2238"/>
              <a:chOff x="4500" y="10260"/>
              <a:chExt cx="2160" cy="2160"/>
            </a:xfrm>
          </p:grpSpPr>
          <p:sp>
            <p:nvSpPr>
              <p:cNvPr id="23556" name="Line 4"/>
              <p:cNvSpPr>
                <a:spLocks noChangeShapeType="1"/>
              </p:cNvSpPr>
              <p:nvPr/>
            </p:nvSpPr>
            <p:spPr bwMode="auto">
              <a:xfrm>
                <a:off x="4500" y="12420"/>
                <a:ext cx="216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57" name="Line 5"/>
              <p:cNvSpPr>
                <a:spLocks noChangeShapeType="1"/>
              </p:cNvSpPr>
              <p:nvPr/>
            </p:nvSpPr>
            <p:spPr bwMode="auto">
              <a:xfrm flipV="1">
                <a:off x="4500" y="10260"/>
                <a:ext cx="0" cy="21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3558" name="Arc 6"/>
            <p:cNvSpPr>
              <a:spLocks/>
            </p:cNvSpPr>
            <p:nvPr/>
          </p:nvSpPr>
          <p:spPr bwMode="auto">
            <a:xfrm flipV="1">
              <a:off x="3224" y="9758"/>
              <a:ext cx="1075" cy="90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59" name="Text Box 7"/>
            <p:cNvSpPr txBox="1">
              <a:spLocks noChangeArrowheads="1"/>
            </p:cNvSpPr>
            <p:nvPr/>
          </p:nvSpPr>
          <p:spPr bwMode="auto">
            <a:xfrm>
              <a:off x="4185" y="9018"/>
              <a:ext cx="451" cy="5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?</a:t>
              </a:r>
              <a:endPara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BBDDA-1F3F-4EF8-8C7A-0B865B394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Extrapolate Example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C712F0A-CCC2-4BE5-9AEC-8CF2AAE6A5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1752600"/>
            <a:ext cx="3048000" cy="24833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6441B2-4A08-464C-8DDE-0166F19AF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1676400"/>
            <a:ext cx="3972622" cy="23669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B0CCA5-2E2B-464E-AC7A-91DF25A7C67E}"/>
              </a:ext>
            </a:extLst>
          </p:cNvPr>
          <p:cNvSpPr txBox="1"/>
          <p:nvPr/>
        </p:nvSpPr>
        <p:spPr>
          <a:xfrm>
            <a:off x="1295400" y="4648200"/>
            <a:ext cx="71999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What should the label be for each of these graphs?</a:t>
            </a:r>
          </a:p>
          <a:p>
            <a:r>
              <a:rPr lang="en-US" sz="2400" dirty="0">
                <a:solidFill>
                  <a:schemeClr val="tx2"/>
                </a:solidFill>
              </a:rPr>
              <a:t>What are the constraints on the data collected for each?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E0A79D-DD8C-4D03-824F-6503A7C71C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7492" y="1299369"/>
            <a:ext cx="241935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1815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002060"/>
                </a:solidFill>
              </a:rPr>
              <a:t>Difficult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Will ask you to make general conclusions based on the given info</a:t>
            </a:r>
          </a:p>
          <a:p>
            <a:r>
              <a:rPr lang="en-US" dirty="0"/>
              <a:t>Mostly appear on “fighting scientists” and experiments passages</a:t>
            </a:r>
          </a:p>
          <a:p>
            <a:r>
              <a:rPr lang="en-US" dirty="0"/>
              <a:t>Include questions such as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“What if…”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Compare/contrast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35846"/>
            <a:ext cx="853440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Correct Answer Puzzle-Fit </a:t>
            </a:r>
          </a:p>
          <a:p>
            <a:endParaRPr lang="en-US" b="1" dirty="0"/>
          </a:p>
          <a:p>
            <a:r>
              <a:rPr lang="en-US" sz="2800" dirty="0"/>
              <a:t>The ACT uses Science passages to test your ability to identify and comprehend a FEW key sentences in the passage. </a:t>
            </a:r>
          </a:p>
          <a:p>
            <a:endParaRPr lang="en-US" sz="2800" dirty="0">
              <a:solidFill>
                <a:srgbClr val="002060"/>
              </a:solidFill>
            </a:endParaRPr>
          </a:p>
          <a:p>
            <a:r>
              <a:rPr lang="en-US" sz="2800" dirty="0">
                <a:solidFill>
                  <a:srgbClr val="002060"/>
                </a:solidFill>
              </a:rPr>
              <a:t>Then, all of the </a:t>
            </a:r>
            <a:r>
              <a:rPr lang="en-US" sz="2800" b="1" dirty="0">
                <a:solidFill>
                  <a:srgbClr val="002060"/>
                </a:solidFill>
              </a:rPr>
              <a:t>questions surround these few ideas. </a:t>
            </a:r>
          </a:p>
          <a:p>
            <a:endParaRPr lang="en-US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2200"/>
            <a:ext cx="7772400" cy="1470025"/>
          </a:xfrm>
        </p:spPr>
        <p:txBody>
          <a:bodyPr/>
          <a:lstStyle/>
          <a:p>
            <a:r>
              <a:rPr lang="en-US" dirty="0"/>
              <a:t>ACT Science Intro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487025"/>
            <a:ext cx="8229600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So What?</a:t>
            </a:r>
          </a:p>
          <a:p>
            <a:endParaRPr lang="en-US" sz="2400" b="1" dirty="0"/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The answer choices that you‘ve circled should </a:t>
            </a:r>
            <a:r>
              <a:rPr lang="en-US" sz="2800" b="1" u="sng" dirty="0"/>
              <a:t>fit together </a:t>
            </a:r>
            <a:r>
              <a:rPr lang="en-US" sz="2800" dirty="0"/>
              <a:t>in that they all agree with one another. These correct answers should seem repetitive and fit within the main idea of the </a:t>
            </a:r>
            <a:r>
              <a:rPr lang="en-US" sz="2800" b="1" u="sng" dirty="0"/>
              <a:t>graph, hypothesis, or experiment.</a:t>
            </a:r>
            <a:r>
              <a:rPr lang="en-US" sz="2800" dirty="0"/>
              <a:t>. </a:t>
            </a:r>
          </a:p>
          <a:p>
            <a:pPr marL="342900" indent="-342900">
              <a:buFont typeface="+mj-lt"/>
              <a:buAutoNum type="arabicPeriod"/>
            </a:pPr>
            <a:endParaRPr lang="en-US" sz="2800" dirty="0"/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If they don‘t, go back and see which ones stand out as not fitting in your puzzle. </a:t>
            </a:r>
          </a:p>
          <a:p>
            <a:pPr marL="342900" indent="-342900">
              <a:buFont typeface="+mj-lt"/>
              <a:buAutoNum type="arabicPeriod"/>
            </a:pPr>
            <a:endParaRPr lang="en-US" sz="2800" dirty="0"/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If you can‘t see a pattern, you‘ve probably misunderstood or failed to identify the key points of the author‘s argument </a:t>
            </a: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/>
            </a:pPr>
            <a:endParaRPr lang="en-US" sz="2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002060"/>
                </a:solidFill>
              </a:rPr>
              <a:t>Ordering the Questions Drill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4711700" algn="l"/>
              </a:tabLst>
            </a:pPr>
            <a:r>
              <a:rPr lang="en-US" i="1" dirty="0">
                <a:latin typeface="Times New Roman"/>
                <a:ea typeface="MS Mincho"/>
                <a:cs typeface="Times New Roman"/>
              </a:rPr>
              <a:t>___  The results of experiments 1 and 2 indicate that…</a:t>
            </a:r>
            <a:endParaRPr lang="en-US" sz="2800" dirty="0">
              <a:ea typeface="Calibri"/>
              <a:cs typeface="Times New Roman"/>
            </a:endParaRPr>
          </a:p>
          <a:p>
            <a:pPr marL="0" marR="0" indent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4711700" algn="l"/>
              </a:tabLst>
            </a:pPr>
            <a:r>
              <a:rPr lang="en-US" i="1" dirty="0">
                <a:latin typeface="Times New Roman"/>
                <a:ea typeface="MS Mincho"/>
                <a:cs typeface="Times New Roman"/>
              </a:rPr>
              <a:t> </a:t>
            </a:r>
            <a:endParaRPr lang="en-US" sz="2800" dirty="0"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4711700" algn="l"/>
              </a:tabLst>
            </a:pPr>
            <a:r>
              <a:rPr lang="en-US" i="1" dirty="0">
                <a:latin typeface="Times New Roman"/>
                <a:ea typeface="MS Mincho"/>
                <a:cs typeface="Times New Roman"/>
              </a:rPr>
              <a:t>___  Which of the following items serves as the control in the experiment</a:t>
            </a:r>
            <a:endParaRPr lang="en-US" sz="2800" dirty="0"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4711700" algn="l"/>
              </a:tabLst>
            </a:pPr>
            <a:r>
              <a:rPr lang="en-US" i="1" dirty="0">
                <a:latin typeface="Times New Roman"/>
                <a:ea typeface="MS Mincho"/>
                <a:cs typeface="Times New Roman"/>
              </a:rPr>
              <a:t> </a:t>
            </a:r>
            <a:endParaRPr lang="en-US" sz="2800" dirty="0"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4711700" algn="l"/>
              </a:tabLst>
            </a:pPr>
            <a:r>
              <a:rPr lang="en-US" i="1" dirty="0">
                <a:latin typeface="Times New Roman"/>
                <a:ea typeface="MS Mincho"/>
                <a:cs typeface="Times New Roman"/>
              </a:rPr>
              <a:t>___  Based on the above experiments, which of the following is the most likely conclusion…</a:t>
            </a:r>
            <a:endParaRPr lang="en-US" sz="2800" dirty="0"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4711700" algn="l"/>
              </a:tabLst>
            </a:pPr>
            <a:r>
              <a:rPr lang="en-US" i="1" dirty="0">
                <a:latin typeface="Times New Roman"/>
                <a:ea typeface="MS Mincho"/>
                <a:cs typeface="Times New Roman"/>
              </a:rPr>
              <a:t> </a:t>
            </a:r>
            <a:endParaRPr lang="en-US" sz="2800" dirty="0"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4711700" algn="l"/>
              </a:tabLst>
            </a:pPr>
            <a:r>
              <a:rPr lang="en-US" i="1" dirty="0">
                <a:latin typeface="Times New Roman"/>
                <a:ea typeface="MS Mincho"/>
                <a:cs typeface="Times New Roman"/>
              </a:rPr>
              <a:t>___  Suppose the plant described in experiments 1-5 is cut off while in the light, and a new plant doesn’t grow.  What will happen to the plant?</a:t>
            </a:r>
            <a:endParaRPr lang="en-US" sz="2800" dirty="0">
              <a:ea typeface="Calibri"/>
              <a:cs typeface="Times New Roman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rgbClr val="002060"/>
                </a:solidFill>
              </a:rPr>
              <a:t>Steps to Solving Science Passages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b="1" dirty="0"/>
              <a:t>Step 1. Skim the passage to understand the main points/goals/relationship between variables</a:t>
            </a:r>
            <a:endParaRPr lang="en-US" dirty="0"/>
          </a:p>
          <a:p>
            <a:pPr>
              <a:buNone/>
            </a:pPr>
            <a:endParaRPr lang="en-US" b="1" dirty="0"/>
          </a:p>
          <a:p>
            <a:pPr>
              <a:buNone/>
            </a:pPr>
            <a:r>
              <a:rPr lang="en-US" b="1" dirty="0"/>
              <a:t>Step 2. Identify each Question Type</a:t>
            </a:r>
            <a:endParaRPr lang="en-US" dirty="0"/>
          </a:p>
          <a:p>
            <a:pPr lvl="0">
              <a:buNone/>
            </a:pPr>
            <a:endParaRPr lang="en-US" dirty="0"/>
          </a:p>
          <a:p>
            <a:pPr>
              <a:buNone/>
            </a:pPr>
            <a:r>
              <a:rPr lang="en-US" b="1" dirty="0"/>
              <a:t>Step 3. Make Educated Guesses</a:t>
            </a:r>
            <a:endParaRPr lang="en-US" dirty="0"/>
          </a:p>
          <a:p>
            <a:pPr>
              <a:buNone/>
            </a:pPr>
            <a:endParaRPr lang="en-US" b="1" dirty="0"/>
          </a:p>
          <a:p>
            <a:pPr>
              <a:buNone/>
            </a:pPr>
            <a:r>
              <a:rPr lang="en-US" b="1" dirty="0">
                <a:solidFill>
                  <a:srgbClr val="FF0000"/>
                </a:solidFill>
              </a:rPr>
              <a:t>Step 4. Use POE</a:t>
            </a:r>
            <a:endParaRPr lang="en-US" dirty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38400"/>
            <a:ext cx="7772400" cy="1470025"/>
          </a:xfrm>
        </p:spPr>
        <p:txBody>
          <a:bodyPr/>
          <a:lstStyle/>
          <a:p>
            <a:r>
              <a:rPr lang="en-US" dirty="0"/>
              <a:t>Charts and Graphs Passages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rgbClr val="002060"/>
                </a:solidFill>
              </a:rPr>
              <a:t>Four Types of Charts/Graphs on the 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n-US" b="1" dirty="0"/>
              <a:t>Linear Graphs</a:t>
            </a:r>
            <a:br>
              <a:rPr lang="en-US" b="1" dirty="0"/>
            </a:br>
            <a:endParaRPr lang="en-US" b="1" dirty="0"/>
          </a:p>
          <a:p>
            <a:pPr marL="514350" lvl="0" indent="-514350">
              <a:buFont typeface="+mj-lt"/>
              <a:buAutoNum type="arabicPeriod"/>
            </a:pPr>
            <a:r>
              <a:rPr lang="en-US" b="1" dirty="0"/>
              <a:t>Graphs with Curves</a:t>
            </a:r>
            <a:br>
              <a:rPr lang="en-US" b="1" dirty="0"/>
            </a:br>
            <a:endParaRPr lang="en-US" b="1" dirty="0"/>
          </a:p>
          <a:p>
            <a:pPr marL="514350" lvl="0" indent="-514350">
              <a:buFont typeface="+mj-lt"/>
              <a:buAutoNum type="arabicPeriod"/>
            </a:pPr>
            <a:r>
              <a:rPr lang="en-US" b="1" dirty="0"/>
              <a:t>Scatter Plots</a:t>
            </a:r>
            <a:br>
              <a:rPr lang="en-US" b="1" dirty="0"/>
            </a:br>
            <a:endParaRPr lang="en-US" b="1" dirty="0"/>
          </a:p>
          <a:p>
            <a:pPr marL="514350" lvl="0" indent="-514350">
              <a:buFont typeface="+mj-lt"/>
              <a:buAutoNum type="arabicPeriod"/>
            </a:pPr>
            <a:r>
              <a:rPr lang="en-US" b="1" dirty="0"/>
              <a:t>Flat Lines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rgbClr val="002060"/>
                </a:solidFill>
              </a:rPr>
              <a:t>What to do when you see a Graph/Chart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1. What are the variables? (temperature, number of plants, records sold, hp, mph)</a:t>
            </a:r>
            <a:br>
              <a:rPr lang="en-US" dirty="0"/>
            </a:br>
            <a:endParaRPr lang="en-US" dirty="0"/>
          </a:p>
          <a:p>
            <a:pPr>
              <a:buNone/>
            </a:pPr>
            <a:r>
              <a:rPr lang="en-US" dirty="0"/>
              <a:t>2. How are they measured? (grams? Quarts? Percentages?)</a:t>
            </a:r>
            <a:br>
              <a:rPr lang="en-US" dirty="0"/>
            </a:br>
            <a:endParaRPr lang="en-US" dirty="0"/>
          </a:p>
          <a:p>
            <a:pPr>
              <a:buNone/>
            </a:pPr>
            <a:r>
              <a:rPr lang="en-US" dirty="0"/>
              <a:t>3. How are they related/changing? (+, -, NR)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002060"/>
                </a:solidFill>
              </a:rPr>
              <a:t>Line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2514599"/>
          </a:xfrm>
        </p:spPr>
        <p:txBody>
          <a:bodyPr>
            <a:normAutofit fontScale="25000" lnSpcReduction="20000"/>
          </a:bodyPr>
          <a:lstStyle/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1200" b="1" i="1" dirty="0">
                <a:solidFill>
                  <a:srgbClr val="00B050"/>
                </a:solidFill>
                <a:ea typeface="Calibri"/>
                <a:cs typeface="Times New Roman"/>
              </a:rPr>
              <a:t>Positive</a:t>
            </a:r>
            <a:r>
              <a:rPr lang="en-US" sz="11200" dirty="0">
                <a:solidFill>
                  <a:srgbClr val="00B050"/>
                </a:solidFill>
                <a:ea typeface="Calibri"/>
                <a:cs typeface="Times New Roman"/>
              </a:rPr>
              <a:t> Relationship = direct Relationship = ALWAYS PUT A (+)</a:t>
            </a: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8600" b="1" i="1" dirty="0">
              <a:ea typeface="Calibri"/>
              <a:cs typeface="Times New Roman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8600" b="1" i="1" dirty="0">
              <a:ea typeface="Calibri"/>
              <a:cs typeface="Times New Roman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8600" b="1" i="1" dirty="0">
              <a:ea typeface="Calibri"/>
              <a:cs typeface="Times New Roman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8600" b="1" i="1" dirty="0">
              <a:ea typeface="Calibri"/>
              <a:cs typeface="Times New Roman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1200" b="1" i="1" dirty="0">
                <a:solidFill>
                  <a:schemeClr val="tx2"/>
                </a:solidFill>
                <a:ea typeface="Calibri"/>
                <a:cs typeface="Times New Roman"/>
              </a:rPr>
              <a:t>Negative</a:t>
            </a:r>
            <a:r>
              <a:rPr lang="en-US" sz="11200" dirty="0">
                <a:solidFill>
                  <a:schemeClr val="tx2"/>
                </a:solidFill>
                <a:ea typeface="Calibri"/>
                <a:cs typeface="Times New Roman"/>
              </a:rPr>
              <a:t> Relationship = inverse /indirect Relationship = ALWAYS PUT A (-)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u="none" strike="noStrike" dirty="0">
                <a:latin typeface="Times New Roman"/>
                <a:ea typeface="Calibri"/>
                <a:cs typeface="Times New Roman"/>
              </a:rPr>
              <a:t> </a:t>
            </a:r>
            <a:endParaRPr lang="en-US" dirty="0">
              <a:ea typeface="Calibri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ea typeface="Calibri"/>
              <a:cs typeface="Times New Roman"/>
            </a:endParaRPr>
          </a:p>
        </p:txBody>
      </p:sp>
      <p:grpSp>
        <p:nvGrpSpPr>
          <p:cNvPr id="24578" name="Group 2"/>
          <p:cNvGrpSpPr>
            <a:grpSpLocks/>
          </p:cNvGrpSpPr>
          <p:nvPr/>
        </p:nvGrpSpPr>
        <p:grpSpPr bwMode="auto">
          <a:xfrm>
            <a:off x="3352800" y="1981200"/>
            <a:ext cx="2209800" cy="1752600"/>
            <a:chOff x="2532" y="4053"/>
            <a:chExt cx="3128" cy="2402"/>
          </a:xfrm>
        </p:grpSpPr>
        <p:grpSp>
          <p:nvGrpSpPr>
            <p:cNvPr id="24579" name="Group 3"/>
            <p:cNvGrpSpPr>
              <a:grpSpLocks/>
            </p:cNvGrpSpPr>
            <p:nvPr/>
          </p:nvGrpSpPr>
          <p:grpSpPr bwMode="auto">
            <a:xfrm>
              <a:off x="2532" y="4053"/>
              <a:ext cx="3128" cy="2402"/>
              <a:chOff x="4500" y="10260"/>
              <a:chExt cx="2160" cy="2160"/>
            </a:xfrm>
          </p:grpSpPr>
          <p:sp>
            <p:nvSpPr>
              <p:cNvPr id="24580" name="Line 4"/>
              <p:cNvSpPr>
                <a:spLocks noChangeShapeType="1"/>
              </p:cNvSpPr>
              <p:nvPr/>
            </p:nvSpPr>
            <p:spPr bwMode="auto">
              <a:xfrm>
                <a:off x="4500" y="12420"/>
                <a:ext cx="216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81" name="Line 5"/>
              <p:cNvSpPr>
                <a:spLocks noChangeShapeType="1"/>
              </p:cNvSpPr>
              <p:nvPr/>
            </p:nvSpPr>
            <p:spPr bwMode="auto">
              <a:xfrm flipV="1">
                <a:off x="4500" y="10260"/>
                <a:ext cx="0" cy="21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24582" name="AutoShape 6"/>
            <p:cNvCxnSpPr>
              <a:cxnSpLocks noChangeShapeType="1"/>
            </p:cNvCxnSpPr>
            <p:nvPr/>
          </p:nvCxnSpPr>
          <p:spPr bwMode="auto">
            <a:xfrm flipV="1">
              <a:off x="2880" y="4519"/>
              <a:ext cx="2210" cy="148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</p:grpSp>
      <p:grpSp>
        <p:nvGrpSpPr>
          <p:cNvPr id="24583" name="Group 7"/>
          <p:cNvGrpSpPr>
            <a:grpSpLocks/>
          </p:cNvGrpSpPr>
          <p:nvPr/>
        </p:nvGrpSpPr>
        <p:grpSpPr bwMode="auto">
          <a:xfrm>
            <a:off x="3429000" y="4876800"/>
            <a:ext cx="1981200" cy="1676400"/>
            <a:chOff x="7216" y="4053"/>
            <a:chExt cx="3128" cy="2402"/>
          </a:xfrm>
        </p:grpSpPr>
        <p:grpSp>
          <p:nvGrpSpPr>
            <p:cNvPr id="24584" name="Group 8"/>
            <p:cNvGrpSpPr>
              <a:grpSpLocks/>
            </p:cNvGrpSpPr>
            <p:nvPr/>
          </p:nvGrpSpPr>
          <p:grpSpPr bwMode="auto">
            <a:xfrm>
              <a:off x="7216" y="4053"/>
              <a:ext cx="3128" cy="2402"/>
              <a:chOff x="4500" y="10260"/>
              <a:chExt cx="2160" cy="2160"/>
            </a:xfrm>
          </p:grpSpPr>
          <p:sp>
            <p:nvSpPr>
              <p:cNvPr id="24585" name="Line 9"/>
              <p:cNvSpPr>
                <a:spLocks noChangeShapeType="1"/>
              </p:cNvSpPr>
              <p:nvPr/>
            </p:nvSpPr>
            <p:spPr bwMode="auto">
              <a:xfrm>
                <a:off x="4500" y="12420"/>
                <a:ext cx="216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86" name="Line 10"/>
              <p:cNvSpPr>
                <a:spLocks noChangeShapeType="1"/>
              </p:cNvSpPr>
              <p:nvPr/>
            </p:nvSpPr>
            <p:spPr bwMode="auto">
              <a:xfrm flipV="1">
                <a:off x="4500" y="10260"/>
                <a:ext cx="0" cy="21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24587" name="AutoShape 11"/>
            <p:cNvCxnSpPr>
              <a:cxnSpLocks noChangeShapeType="1"/>
            </p:cNvCxnSpPr>
            <p:nvPr/>
          </p:nvCxnSpPr>
          <p:spPr bwMode="auto">
            <a:xfrm>
              <a:off x="7389" y="4693"/>
              <a:ext cx="2359" cy="148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002060"/>
                </a:solidFill>
              </a:rPr>
              <a:t>Line Graphs Drill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each of the following graphs, identify the</a:t>
            </a:r>
          </a:p>
          <a:p>
            <a:pPr lvl="1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Variables</a:t>
            </a:r>
          </a:p>
          <a:p>
            <a:pPr lvl="1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How they are measured</a:t>
            </a:r>
          </a:p>
          <a:p>
            <a:pPr lvl="1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How they are related/changing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002060"/>
                </a:solidFill>
              </a:rPr>
              <a:t>Graphs with Curves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/>
              <a:t>Still decorate with a +  or a - Might need several +’s or –’s, or an OVERALL + &amp; –.</a:t>
            </a:r>
          </a:p>
          <a:p>
            <a:endParaRPr lang="en-US" dirty="0"/>
          </a:p>
          <a:p>
            <a:pPr>
              <a:buNone/>
            </a:pPr>
            <a:r>
              <a:rPr lang="en-US" b="1" u="sng" dirty="0"/>
              <a:t>Curve Graphs Drill</a:t>
            </a:r>
          </a:p>
          <a:p>
            <a:pPr>
              <a:buNone/>
            </a:pPr>
            <a:r>
              <a:rPr lang="en-US" dirty="0"/>
              <a:t>In each of the graphs, identify the</a:t>
            </a:r>
          </a:p>
          <a:p>
            <a:pPr lvl="1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Variables</a:t>
            </a:r>
          </a:p>
          <a:p>
            <a:pPr lvl="1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How they are measured</a:t>
            </a:r>
          </a:p>
          <a:p>
            <a:pPr lvl="1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How they are related/changing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002060"/>
                </a:solidFill>
              </a:rPr>
              <a:t>Scatter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dirty="0"/>
              <a:t>Still decorate with a    +/-/NR    . 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Draw in the </a:t>
            </a:r>
            <a:r>
              <a:rPr lang="en-US" b="1" i="1" dirty="0"/>
              <a:t>LINE OF BEST FIT</a:t>
            </a:r>
          </a:p>
          <a:p>
            <a:pPr marL="514350" lvl="0" indent="-514350">
              <a:buFont typeface="+mj-lt"/>
              <a:buAutoNum type="arabicPeriod"/>
            </a:pPr>
            <a:endParaRPr lang="en-US" b="1" i="1" dirty="0"/>
          </a:p>
          <a:p>
            <a:pPr marL="514350" lvl="0" indent="-514350">
              <a:buNone/>
            </a:pPr>
            <a:r>
              <a:rPr lang="en-US" b="1" i="1" dirty="0">
                <a:solidFill>
                  <a:schemeClr val="accent5">
                    <a:lumMod val="50000"/>
                  </a:schemeClr>
                </a:solidFill>
              </a:rPr>
              <a:t>Line of Best fit-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 straight line that best represents the data on a scatter plot</a:t>
            </a:r>
          </a:p>
          <a:p>
            <a:pPr marL="514350" lvl="0" indent="-514350">
              <a:buNone/>
            </a:pP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pPr marL="514350" lvl="0" indent="-514350">
              <a:buNone/>
            </a:pPr>
            <a:r>
              <a:rPr lang="en-US" b="1" u="sng" dirty="0"/>
              <a:t>Drill</a:t>
            </a:r>
          </a:p>
          <a:p>
            <a:pPr marL="514350" lvl="0" indent="-514350">
              <a:buNone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Draw a </a:t>
            </a:r>
            <a:r>
              <a:rPr lang="en-US" b="1" i="1" dirty="0">
                <a:solidFill>
                  <a:schemeClr val="accent2">
                    <a:lumMod val="50000"/>
                  </a:schemeClr>
                </a:solidFill>
              </a:rPr>
              <a:t>Line of Best Fit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for the three graphs below…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002060"/>
                </a:solidFill>
              </a:rPr>
              <a:t>ACT Science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7 Passages</a:t>
            </a:r>
          </a:p>
          <a:p>
            <a:r>
              <a:rPr lang="en-US" dirty="0"/>
              <a:t>5-7 Questions Each</a:t>
            </a:r>
          </a:p>
          <a:p>
            <a:r>
              <a:rPr lang="en-US" dirty="0"/>
              <a:t>40 Questions</a:t>
            </a:r>
          </a:p>
          <a:p>
            <a:r>
              <a:rPr lang="en-US" dirty="0"/>
              <a:t>35 Minutes</a:t>
            </a:r>
          </a:p>
          <a:p>
            <a:endParaRPr lang="en-US" dirty="0"/>
          </a:p>
          <a:p>
            <a:pPr>
              <a:buNone/>
            </a:pPr>
            <a:r>
              <a:rPr lang="en-US" dirty="0"/>
              <a:t>Designed so that time will be an issue!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002060"/>
                </a:solidFill>
              </a:rPr>
              <a:t>Flat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These graphs will not have a +/- relationship, but that does NOT mean that these variables are not related.</a:t>
            </a:r>
          </a:p>
          <a:p>
            <a:endParaRPr lang="en-US" dirty="0"/>
          </a:p>
          <a:p>
            <a:pPr>
              <a:buNone/>
            </a:pPr>
            <a:r>
              <a:rPr lang="en-US" dirty="0"/>
              <a:t>Drill</a:t>
            </a:r>
          </a:p>
          <a:p>
            <a:r>
              <a:rPr lang="en-US" dirty="0"/>
              <a:t>In the flat graph above, identify the</a:t>
            </a:r>
          </a:p>
          <a:p>
            <a:pPr lvl="1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Variables</a:t>
            </a:r>
          </a:p>
          <a:p>
            <a:pPr lvl="1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How they are measured</a:t>
            </a:r>
          </a:p>
          <a:p>
            <a:pPr lvl="1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How they are related/changing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002060"/>
                </a:solidFill>
              </a:rPr>
              <a:t>Tables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/>
              <a:t>Treat tables the same way that you treat graphs!</a:t>
            </a:r>
          </a:p>
          <a:p>
            <a:endParaRPr lang="en-US" dirty="0"/>
          </a:p>
          <a:p>
            <a:r>
              <a:rPr lang="en-US" dirty="0"/>
              <a:t>When you see a table, make sure to identify the…</a:t>
            </a:r>
          </a:p>
          <a:p>
            <a:pPr lvl="1"/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Variables</a:t>
            </a:r>
          </a:p>
          <a:p>
            <a:pPr lvl="1"/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Units of measurement</a:t>
            </a:r>
          </a:p>
          <a:p>
            <a:pPr lvl="1"/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Relationship between variables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09800"/>
            <a:ext cx="7772400" cy="1470025"/>
          </a:xfrm>
        </p:spPr>
        <p:txBody>
          <a:bodyPr/>
          <a:lstStyle/>
          <a:p>
            <a:r>
              <a:rPr lang="en-US" dirty="0"/>
              <a:t>Experiments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rgbClr val="002060"/>
                </a:solidFill>
              </a:rPr>
              <a:t>Steps to Solving Experiments Passages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05800" cy="52578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b="1" dirty="0"/>
              <a:t>	Step 1. Scan the passage</a:t>
            </a:r>
            <a:endParaRPr lang="en-US" dirty="0"/>
          </a:p>
          <a:p>
            <a:pPr>
              <a:buNone/>
            </a:pPr>
            <a:br>
              <a:rPr lang="en-US" b="1" dirty="0"/>
            </a:br>
            <a:r>
              <a:rPr lang="en-US" b="1" dirty="0"/>
              <a:t>Step 2. Identify the objective of the experiment(s)</a:t>
            </a:r>
            <a:endParaRPr lang="en-US" dirty="0"/>
          </a:p>
          <a:p>
            <a:pPr>
              <a:buNone/>
            </a:pPr>
            <a:br>
              <a:rPr lang="en-US" b="1" dirty="0"/>
            </a:br>
            <a:r>
              <a:rPr lang="en-US" b="1" dirty="0"/>
              <a:t>Step 3. Identify how the research is being done</a:t>
            </a:r>
            <a:endParaRPr lang="en-US" dirty="0"/>
          </a:p>
          <a:p>
            <a:pPr>
              <a:buNone/>
            </a:pPr>
            <a:br>
              <a:rPr lang="en-US" b="1" dirty="0"/>
            </a:br>
            <a:r>
              <a:rPr lang="en-US" b="1" dirty="0"/>
              <a:t>Step 4.Identify the results of each experiment</a:t>
            </a:r>
            <a:endParaRPr lang="en-US" dirty="0"/>
          </a:p>
          <a:p>
            <a:pPr>
              <a:buNone/>
            </a:pPr>
            <a:br>
              <a:rPr lang="en-US" b="1" dirty="0"/>
            </a:br>
            <a:r>
              <a:rPr lang="en-US" b="1" dirty="0"/>
              <a:t>Step 5. Answer the questions in “easy to hard” order</a:t>
            </a:r>
            <a:endParaRPr lang="en-US" dirty="0"/>
          </a:p>
          <a:p>
            <a:pPr>
              <a:buNone/>
            </a:pPr>
            <a:br>
              <a:rPr lang="en-US" b="1" dirty="0"/>
            </a:br>
            <a:r>
              <a:rPr lang="en-US" b="1" dirty="0">
                <a:solidFill>
                  <a:srgbClr val="FF0000"/>
                </a:solidFill>
              </a:rPr>
              <a:t>Step 6. Use POE</a:t>
            </a:r>
            <a:endParaRPr lang="en-US" dirty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rgbClr val="002060"/>
                </a:solidFill>
              </a:rPr>
              <a:t>Independent vs. Dependent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Every experiment has two variables – or things that will change.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dirty="0">
                <a:solidFill>
                  <a:srgbClr val="C00000"/>
                </a:solidFill>
              </a:rPr>
              <a:t>Independent Variable: The variable that you are investigating. </a:t>
            </a:r>
            <a:r>
              <a:rPr lang="en-US" dirty="0">
                <a:solidFill>
                  <a:srgbClr val="C00000"/>
                </a:solidFill>
              </a:rPr>
              <a:t> T</a:t>
            </a:r>
            <a:r>
              <a:rPr lang="en-US" b="1" i="1" dirty="0">
                <a:solidFill>
                  <a:srgbClr val="C00000"/>
                </a:solidFill>
              </a:rPr>
              <a:t>he thing that causes the DV to have different measurements.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i="1" dirty="0">
                <a:solidFill>
                  <a:srgbClr val="002060"/>
                </a:solidFill>
              </a:rPr>
              <a:t>Dependent Variable: The variable you are going to measure in your experiment</a:t>
            </a:r>
            <a:endParaRPr lang="en-US" dirty="0">
              <a:solidFill>
                <a:srgbClr val="002060"/>
              </a:solidFill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563E9-022C-4EFD-BB1F-15519F5C9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Experiment example graph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BF36F1B-D668-4D99-980A-3D8982BF5A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366838"/>
            <a:ext cx="3276600" cy="2872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7A08F1-BFCE-448F-BCCB-575E5D2454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8388" y="3276600"/>
            <a:ext cx="4252211" cy="303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1943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7E1E0-732A-48FE-86D7-0214908B2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1775291-C17E-44B7-8684-7241E6A4D2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228600"/>
            <a:ext cx="4185020" cy="47874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E6987C-3B04-4C53-88AB-85BE2C90DE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8400" y="1219200"/>
            <a:ext cx="4818888" cy="50292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0CA7D30-451F-4B34-ABB0-B19B16267788}"/>
              </a:ext>
            </a:extLst>
          </p:cNvPr>
          <p:cNvSpPr/>
          <p:nvPr/>
        </p:nvSpPr>
        <p:spPr>
          <a:xfrm>
            <a:off x="4267200" y="1295400"/>
            <a:ext cx="76200" cy="51054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2398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2909D1-06E3-427F-AC53-38C2F7F952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1" y="274638"/>
            <a:ext cx="3810000" cy="5029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E84A8A-9EC3-4553-A50F-32C7A98F0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1C0476C-A127-4B83-A903-44A61EBB2E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43400" y="990600"/>
            <a:ext cx="4734058" cy="12240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36D442-B106-4CCB-8D53-29F7AA2F17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0" y="3124200"/>
            <a:ext cx="4852918" cy="291358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9660A78-E73C-4A7C-98C4-40FB02B1E8EF}"/>
              </a:ext>
            </a:extLst>
          </p:cNvPr>
          <p:cNvSpPr/>
          <p:nvPr/>
        </p:nvSpPr>
        <p:spPr>
          <a:xfrm>
            <a:off x="4038600" y="1295400"/>
            <a:ext cx="152400" cy="502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4763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8DA81-DD52-429C-A6EB-B7DC8ABF9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65ADE8B-3CB7-4DD3-A807-7648BADDAD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1" y="228600"/>
            <a:ext cx="3352799" cy="38861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B366FF-8291-464D-BBE8-415BC78BF6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381000"/>
            <a:ext cx="4638675" cy="42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4985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D802B-58A9-4B88-A87C-1572CA343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4806546-401E-4AEE-9A07-CB5871D92E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0200" y="458305"/>
            <a:ext cx="4867275" cy="557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503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002060"/>
                </a:solidFill>
              </a:rPr>
              <a:t>Three Types of Passages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*Charts and Graphs </a:t>
            </a:r>
            <a:r>
              <a:rPr lang="en-US" dirty="0"/>
              <a:t>(15q’s in 3 passages)</a:t>
            </a:r>
          </a:p>
          <a:p>
            <a:pPr lvl="1"/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DATA REPRESENTATION (embedded in all)</a:t>
            </a:r>
          </a:p>
          <a:p>
            <a:r>
              <a:rPr lang="en-US" b="1" dirty="0"/>
              <a:t>Experiments</a:t>
            </a:r>
            <a:r>
              <a:rPr lang="en-US" dirty="0"/>
              <a:t> (18 </a:t>
            </a:r>
            <a:r>
              <a:rPr lang="en-US" dirty="0" err="1"/>
              <a:t>q’s</a:t>
            </a:r>
            <a:r>
              <a:rPr lang="en-US" dirty="0"/>
              <a:t> in 3 passages)</a:t>
            </a:r>
          </a:p>
          <a:p>
            <a:pPr lvl="1"/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RESEARCH SUMMARIES ask about</a:t>
            </a:r>
          </a:p>
          <a:p>
            <a:pPr lvl="2"/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Appropriateness of experimental design</a:t>
            </a:r>
          </a:p>
          <a:p>
            <a:pPr lvl="2"/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Impact of modifications in design</a:t>
            </a:r>
          </a:p>
          <a:p>
            <a:pPr lvl="2"/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Underlying scientific concepts</a:t>
            </a:r>
          </a:p>
          <a:p>
            <a:pPr lvl="2"/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Relationship between data and concepts</a:t>
            </a:r>
          </a:p>
          <a:p>
            <a:pPr lvl="2"/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Meaning of results and implications for future research</a:t>
            </a:r>
          </a:p>
          <a:p>
            <a:r>
              <a:rPr lang="en-US" b="1"/>
              <a:t>Conflicting Scientists </a:t>
            </a:r>
            <a:r>
              <a:rPr lang="en-US" dirty="0"/>
              <a:t>(7 </a:t>
            </a:r>
            <a:r>
              <a:rPr lang="en-US" dirty="0" err="1"/>
              <a:t>q’s</a:t>
            </a:r>
            <a:r>
              <a:rPr lang="en-US" dirty="0"/>
              <a:t> in 1 passage)</a:t>
            </a:r>
          </a:p>
          <a:p>
            <a:pPr lvl="1"/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You NEVER have to choose which is correct!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0"/>
            <a:ext cx="7772400" cy="1470025"/>
          </a:xfrm>
        </p:spPr>
        <p:txBody>
          <a:bodyPr/>
          <a:lstStyle/>
          <a:p>
            <a:r>
              <a:rPr lang="en-US" dirty="0"/>
              <a:t>Conflicting Scientists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002060"/>
                </a:solidFill>
              </a:rPr>
              <a:t>Conflicting Scientists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i="1" dirty="0"/>
              <a:t>Step 1. Read hypothesis 1-determine argument.  </a:t>
            </a:r>
            <a:br>
              <a:rPr lang="en-US" b="1" i="1" dirty="0"/>
            </a:br>
            <a:endParaRPr lang="en-US" dirty="0"/>
          </a:p>
          <a:p>
            <a:pPr>
              <a:buNone/>
            </a:pPr>
            <a:r>
              <a:rPr lang="en-US" b="1" i="1" dirty="0"/>
              <a:t>Step 2. Answer all questions that ask about hypothesis 1 only</a:t>
            </a:r>
            <a:br>
              <a:rPr lang="en-US" b="1" i="1" dirty="0"/>
            </a:br>
            <a:endParaRPr lang="en-US" dirty="0"/>
          </a:p>
          <a:p>
            <a:pPr>
              <a:buNone/>
            </a:pPr>
            <a:r>
              <a:rPr lang="en-US" b="1" i="1" dirty="0"/>
              <a:t>Step 3. Read hypothesis 2-determine argument.</a:t>
            </a:r>
            <a:br>
              <a:rPr lang="en-US" b="1" i="1" dirty="0"/>
            </a:br>
            <a:endParaRPr lang="en-US" dirty="0"/>
          </a:p>
          <a:p>
            <a:pPr>
              <a:buNone/>
            </a:pPr>
            <a:r>
              <a:rPr lang="en-US" b="1" i="1" dirty="0"/>
              <a:t>Step 4. Answer all questions that ask about hypothesis 2 only</a:t>
            </a:r>
            <a:br>
              <a:rPr lang="en-US" b="1" i="1" dirty="0"/>
            </a:br>
            <a:endParaRPr lang="en-US" dirty="0"/>
          </a:p>
          <a:p>
            <a:pPr>
              <a:buNone/>
            </a:pPr>
            <a:r>
              <a:rPr lang="en-US" b="1" i="1" dirty="0"/>
              <a:t>Step 5. Answer questions that ask about the “puzzle  fit” of the two hypotheses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002060"/>
                </a:solidFill>
              </a:rPr>
              <a:t>Science Section Vocab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don’t have to memorize vocab for the ACT</a:t>
            </a:r>
          </a:p>
          <a:p>
            <a:r>
              <a:rPr lang="en-US" dirty="0"/>
              <a:t>Knowledge of “science words” will help!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" y="4"/>
          <a:ext cx="8610600" cy="6904384"/>
        </p:xfrm>
        <a:graphic>
          <a:graphicData uri="http://schemas.openxmlformats.org/drawingml/2006/table">
            <a:tbl>
              <a:tblPr/>
              <a:tblGrid>
                <a:gridCol w="430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0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03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u="sng" dirty="0">
                          <a:latin typeface="Calibri"/>
                          <a:ea typeface="Calibri"/>
                          <a:cs typeface="Calibri"/>
                        </a:rPr>
                        <a:t>Absorption</a:t>
                      </a:r>
                      <a:r>
                        <a:rPr lang="en-US" sz="1500" dirty="0">
                          <a:latin typeface="Calibri"/>
                          <a:ea typeface="Calibri"/>
                          <a:cs typeface="Calibri"/>
                        </a:rPr>
                        <a:t>-process by which products of digestion move from small intestine to blood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5" marR="66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u="sng">
                          <a:latin typeface="Calibri"/>
                          <a:ea typeface="Calibri"/>
                          <a:cs typeface="Calibri"/>
                        </a:rPr>
                        <a:t>Acid-</a:t>
                      </a:r>
                      <a:r>
                        <a:rPr lang="en-US" sz="1500">
                          <a:latin typeface="Calibri"/>
                          <a:ea typeface="Calibri"/>
                          <a:cs typeface="Calibri"/>
                        </a:rPr>
                        <a:t> a compound that dissociates in water to form hydrogen ions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5" marR="66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26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u="sng" dirty="0">
                          <a:latin typeface="Calibri"/>
                          <a:ea typeface="Calibri"/>
                          <a:cs typeface="Calibri"/>
                        </a:rPr>
                        <a:t>Atom-</a:t>
                      </a:r>
                      <a:r>
                        <a:rPr lang="en-US" sz="1500" dirty="0">
                          <a:latin typeface="Calibri"/>
                          <a:ea typeface="Calibri"/>
                          <a:cs typeface="Calibri"/>
                        </a:rPr>
                        <a:t> has a nucleus that contains neutrons and protons (+ charge); electrons (- charge) 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5" marR="66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u="sng">
                          <a:latin typeface="Calibri"/>
                          <a:ea typeface="Calibri"/>
                          <a:cs typeface="Calibri"/>
                        </a:rPr>
                        <a:t>Base-</a:t>
                      </a:r>
                      <a:r>
                        <a:rPr lang="en-US" sz="1500">
                          <a:latin typeface="Calibri"/>
                          <a:ea typeface="Calibri"/>
                          <a:cs typeface="Calibri"/>
                        </a:rPr>
                        <a:t> a compound that forms a salt and water following reaction with an acid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5" marR="66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9252"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u="sng" dirty="0">
                          <a:latin typeface="Calibri"/>
                          <a:ea typeface="Calibri"/>
                          <a:cs typeface="Calibri"/>
                        </a:rPr>
                        <a:t>Calorie-</a:t>
                      </a:r>
                      <a:r>
                        <a:rPr lang="en-US" sz="1500" dirty="0">
                          <a:latin typeface="Calibri"/>
                          <a:ea typeface="Calibri"/>
                          <a:cs typeface="Calibri"/>
                        </a:rPr>
                        <a:t> the amount of heat needed to raise the temperature of one gram of water 1 degree C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5" marR="66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u="sng">
                          <a:latin typeface="Calibri"/>
                          <a:ea typeface="Calibri"/>
                          <a:cs typeface="Calibri"/>
                        </a:rPr>
                        <a:t>Catalyst-</a:t>
                      </a:r>
                      <a:r>
                        <a:rPr lang="en-US" sz="1500">
                          <a:latin typeface="Calibri"/>
                          <a:ea typeface="Calibri"/>
                          <a:cs typeface="Calibri"/>
                        </a:rPr>
                        <a:t> a substance that changes (usually speeds up) the rate of a chemical reaction without itself being permanently changed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5" marR="66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92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u="sng" dirty="0">
                          <a:latin typeface="Calibri"/>
                          <a:ea typeface="Calibri"/>
                          <a:cs typeface="Calibri"/>
                        </a:rPr>
                        <a:t>Chemical reaction-</a:t>
                      </a:r>
                      <a:r>
                        <a:rPr lang="en-US" sz="1500" dirty="0">
                          <a:latin typeface="Calibri"/>
                          <a:ea typeface="Calibri"/>
                          <a:cs typeface="Calibri"/>
                        </a:rPr>
                        <a:t> any process that results in the production of different substances with new properties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5" marR="66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u="sng" dirty="0">
                          <a:latin typeface="Calibri"/>
                          <a:ea typeface="Calibri"/>
                          <a:cs typeface="Calibri"/>
                        </a:rPr>
                        <a:t>Chlorophyll-</a:t>
                      </a:r>
                      <a:r>
                        <a:rPr lang="en-US" sz="1500" dirty="0">
                          <a:latin typeface="Calibri"/>
                          <a:ea typeface="Calibri"/>
                          <a:cs typeface="Calibri"/>
                        </a:rPr>
                        <a:t> a complex green pigment that captures light energy, for use in photosynthesis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5" marR="66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03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u="sng">
                          <a:latin typeface="Calibri"/>
                          <a:ea typeface="Calibri"/>
                          <a:cs typeface="Calibri"/>
                        </a:rPr>
                        <a:t>Chromosome-</a:t>
                      </a:r>
                      <a:r>
                        <a:rPr lang="en-US" sz="1500">
                          <a:latin typeface="Calibri"/>
                          <a:ea typeface="Calibri"/>
                          <a:cs typeface="Calibri"/>
                        </a:rPr>
                        <a:t> a structure, composed primarily of DNA, that contains the genes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5" marR="66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u="sng">
                          <a:latin typeface="Calibri"/>
                          <a:ea typeface="Calibri"/>
                          <a:cs typeface="Calibri"/>
                        </a:rPr>
                        <a:t>Compound-</a:t>
                      </a:r>
                      <a:r>
                        <a:rPr lang="en-US" sz="1500">
                          <a:latin typeface="Calibri"/>
                          <a:ea typeface="Calibri"/>
                          <a:cs typeface="Calibri"/>
                        </a:rPr>
                        <a:t> two or more elements combined chemically in definite proportions by weight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5" marR="66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76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u="sng">
                          <a:latin typeface="Calibri"/>
                          <a:ea typeface="Calibri"/>
                          <a:cs typeface="Calibri"/>
                        </a:rPr>
                        <a:t>Control-</a:t>
                      </a:r>
                      <a:r>
                        <a:rPr lang="en-US" sz="1500">
                          <a:latin typeface="Calibri"/>
                          <a:ea typeface="Calibri"/>
                          <a:cs typeface="Calibri"/>
                        </a:rPr>
                        <a:t> Treatment group used for comparison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5" marR="66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u="sng">
                          <a:latin typeface="Calibri"/>
                          <a:ea typeface="Calibri"/>
                          <a:cs typeface="Calibri"/>
                        </a:rPr>
                        <a:t>Constant-</a:t>
                      </a:r>
                      <a:r>
                        <a:rPr lang="en-US" sz="1500">
                          <a:latin typeface="Calibri"/>
                          <a:ea typeface="Calibri"/>
                          <a:cs typeface="Calibri"/>
                        </a:rPr>
                        <a:t> Variable that stays the same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5" marR="66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25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u="sng">
                          <a:latin typeface="Calibri"/>
                          <a:ea typeface="Calibri"/>
                          <a:cs typeface="Calibri"/>
                        </a:rPr>
                        <a:t>Density-</a:t>
                      </a:r>
                      <a:r>
                        <a:rPr lang="en-US" sz="1500">
                          <a:latin typeface="Calibri"/>
                          <a:ea typeface="Calibri"/>
                          <a:cs typeface="Calibri"/>
                        </a:rPr>
                        <a:t> mass per unit of volume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5" marR="66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u="sng">
                          <a:latin typeface="Calibri"/>
                          <a:ea typeface="Calibri"/>
                          <a:cs typeface="Calibri"/>
                        </a:rPr>
                        <a:t>Diffusion-</a:t>
                      </a:r>
                      <a:r>
                        <a:rPr lang="en-US" sz="1500">
                          <a:latin typeface="Calibri"/>
                          <a:ea typeface="Calibri"/>
                          <a:cs typeface="Calibri"/>
                        </a:rPr>
                        <a:t> the movement of molecules from a region of greater concentration to a region of lesser concentration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5" marR="66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79252"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u="sng">
                          <a:latin typeface="Calibri"/>
                          <a:ea typeface="Calibri"/>
                          <a:cs typeface="Calibri"/>
                        </a:rPr>
                        <a:t>DNA-</a:t>
                      </a:r>
                      <a:r>
                        <a:rPr lang="en-US" sz="1500">
                          <a:latin typeface="Calibri"/>
                          <a:ea typeface="Calibri"/>
                          <a:cs typeface="Calibri"/>
                        </a:rPr>
                        <a:t>(deoxyribonucleic acid) the hereditary material in cells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5" marR="66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u="sng">
                          <a:latin typeface="Calibri"/>
                          <a:ea typeface="Calibri"/>
                          <a:cs typeface="Calibri"/>
                        </a:rPr>
                        <a:t>Element-</a:t>
                      </a:r>
                      <a:r>
                        <a:rPr lang="en-US" sz="1500">
                          <a:latin typeface="Calibri"/>
                          <a:ea typeface="Calibri"/>
                          <a:cs typeface="Calibri"/>
                        </a:rPr>
                        <a:t> a substance that cannot be chemically changed into a simpler substance; all atoms of an element have the same number of protons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5" marR="66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03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u="sng">
                          <a:latin typeface="Calibri"/>
                          <a:ea typeface="Calibri"/>
                          <a:cs typeface="Calibri"/>
                        </a:rPr>
                        <a:t>Evolution-</a:t>
                      </a:r>
                      <a:r>
                        <a:rPr lang="en-US" sz="1500">
                          <a:latin typeface="Calibri"/>
                          <a:ea typeface="Calibri"/>
                          <a:cs typeface="Calibri"/>
                        </a:rPr>
                        <a:t> change over time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5" marR="66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u="sng">
                          <a:latin typeface="Calibri"/>
                          <a:ea typeface="Calibri"/>
                          <a:cs typeface="Calibri"/>
                        </a:rPr>
                        <a:t>Gas-</a:t>
                      </a:r>
                      <a:r>
                        <a:rPr lang="en-US" sz="1500">
                          <a:latin typeface="Calibri"/>
                          <a:ea typeface="Calibri"/>
                          <a:cs typeface="Calibri"/>
                        </a:rPr>
                        <a:t> a substance that takes the shape and fills the volume of its container</a:t>
                      </a:r>
                      <a:endParaRPr lang="en-U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5" marR="66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321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u="sng" dirty="0">
                          <a:latin typeface="Calibri"/>
                          <a:ea typeface="Calibri"/>
                          <a:cs typeface="Calibri"/>
                        </a:rPr>
                        <a:t>Kinetic-</a:t>
                      </a:r>
                      <a:r>
                        <a:rPr lang="en-US" sz="1500" dirty="0">
                          <a:latin typeface="Calibri"/>
                          <a:ea typeface="Calibri"/>
                          <a:cs typeface="Calibri"/>
                        </a:rPr>
                        <a:t> energy the energy of motion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5" marR="66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u="sng" dirty="0">
                          <a:latin typeface="Calibri"/>
                          <a:ea typeface="Calibri"/>
                          <a:cs typeface="Calibri"/>
                        </a:rPr>
                        <a:t>Liquid-</a:t>
                      </a:r>
                      <a:r>
                        <a:rPr lang="en-US" sz="1500" dirty="0">
                          <a:latin typeface="Calibri"/>
                          <a:ea typeface="Calibri"/>
                          <a:cs typeface="Calibri"/>
                        </a:rPr>
                        <a:t> a substance that takes the shape of the vessel that contains it, but does not necessarily fill its</a:t>
                      </a:r>
                      <a:r>
                        <a:rPr lang="en-US" sz="1500" baseline="0" dirty="0">
                          <a:latin typeface="Calibri"/>
                          <a:ea typeface="Calibri"/>
                          <a:cs typeface="Calibri"/>
                        </a:rPr>
                        <a:t> container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45" marR="66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33397" y="533400"/>
          <a:ext cx="8229602" cy="5964487"/>
        </p:xfrm>
        <a:graphic>
          <a:graphicData uri="http://schemas.openxmlformats.org/drawingml/2006/table">
            <a:tbl>
              <a:tblPr/>
              <a:tblGrid>
                <a:gridCol w="4114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78836"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>
                          <a:latin typeface="Calibri"/>
                          <a:ea typeface="Calibri"/>
                          <a:cs typeface="Calibri"/>
                        </a:rPr>
                        <a:t>Malleable-</a:t>
                      </a:r>
                      <a:r>
                        <a:rPr lang="en-US" sz="1600">
                          <a:latin typeface="Calibri"/>
                          <a:ea typeface="Calibri"/>
                          <a:cs typeface="Calibri"/>
                        </a:rPr>
                        <a:t> the ability of a metal to have its shape permanently changed by applying a force, e.g., hammering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>
                          <a:latin typeface="Calibri"/>
                          <a:ea typeface="Calibri"/>
                          <a:cs typeface="Calibri"/>
                        </a:rPr>
                        <a:t>Mass-</a:t>
                      </a:r>
                      <a:r>
                        <a:rPr lang="en-US" sz="1600">
                          <a:latin typeface="Calibri"/>
                          <a:ea typeface="Calibri"/>
                          <a:cs typeface="Calibri"/>
                        </a:rPr>
                        <a:t> the measure of the amount of matter in an object; the mass of an object remains the same regardless of the force of gravity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38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>
                          <a:latin typeface="Calibri"/>
                          <a:ea typeface="Calibri"/>
                          <a:cs typeface="Calibri"/>
                        </a:rPr>
                        <a:t>Molecule-</a:t>
                      </a:r>
                      <a:r>
                        <a:rPr lang="en-US" sz="1600">
                          <a:latin typeface="Calibri"/>
                          <a:ea typeface="Calibri"/>
                          <a:cs typeface="Calibri"/>
                        </a:rPr>
                        <a:t> the smallest unit of an element or a compound, 2+ atoms covalently bonded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>
                          <a:latin typeface="Calibri"/>
                          <a:ea typeface="Calibri"/>
                          <a:cs typeface="Calibri"/>
                        </a:rPr>
                        <a:t>Nucleus-</a:t>
                      </a:r>
                      <a:r>
                        <a:rPr lang="en-US" sz="1600">
                          <a:latin typeface="Calibri"/>
                          <a:ea typeface="Calibri"/>
                          <a:cs typeface="Calibri"/>
                        </a:rPr>
                        <a:t> the cell organelle that controls the cell’s activities and contains DNA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38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>
                          <a:latin typeface="Calibri"/>
                          <a:ea typeface="Calibri"/>
                          <a:cs typeface="Calibri"/>
                        </a:rPr>
                        <a:t>Organic-</a:t>
                      </a:r>
                      <a:r>
                        <a:rPr lang="en-US" sz="1600">
                          <a:latin typeface="Calibri"/>
                          <a:ea typeface="Calibri"/>
                          <a:cs typeface="Calibri"/>
                        </a:rPr>
                        <a:t> relating to compounds that contain carbon and hydrogen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>
                          <a:latin typeface="Calibri"/>
                          <a:ea typeface="Calibri"/>
                          <a:cs typeface="Calibri"/>
                        </a:rPr>
                        <a:t>Permeability-</a:t>
                      </a:r>
                      <a:r>
                        <a:rPr lang="en-US" sz="1600">
                          <a:latin typeface="Calibri"/>
                          <a:ea typeface="Calibri"/>
                          <a:cs typeface="Calibri"/>
                        </a:rPr>
                        <a:t> the extent to which a membrane allows different molecules to pass through it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88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>
                          <a:latin typeface="Calibri"/>
                          <a:ea typeface="Calibri"/>
                          <a:cs typeface="Calibri"/>
                        </a:rPr>
                        <a:t>pH-</a:t>
                      </a:r>
                      <a:r>
                        <a:rPr lang="en-US" sz="1600">
                          <a:latin typeface="Calibri"/>
                          <a:ea typeface="Calibri"/>
                          <a:cs typeface="Calibri"/>
                        </a:rPr>
                        <a:t> a measure of the acidity of a solution; a pH of 7 is neutral, less than 7 is acidic, and greater than 7 is basic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>
                          <a:latin typeface="Calibri"/>
                          <a:ea typeface="Calibri"/>
                          <a:cs typeface="Calibri"/>
                        </a:rPr>
                        <a:t>Photosynthesis-</a:t>
                      </a:r>
                      <a:r>
                        <a:rPr lang="en-US" sz="1600">
                          <a:latin typeface="Calibri"/>
                          <a:ea typeface="Calibri"/>
                          <a:cs typeface="Calibri"/>
                        </a:rPr>
                        <a:t> the process in which energy is used to form carbohydrate and oxygen from carbon dioxide and water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88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>
                          <a:latin typeface="Calibri"/>
                          <a:ea typeface="Calibri"/>
                          <a:cs typeface="Calibri"/>
                        </a:rPr>
                        <a:t>Protein-</a:t>
                      </a:r>
                      <a:r>
                        <a:rPr lang="en-US" sz="1600">
                          <a:latin typeface="Calibri"/>
                          <a:ea typeface="Calibri"/>
                          <a:cs typeface="Calibri"/>
                        </a:rPr>
                        <a:t> complex organic molecule composed of a chain of amino acids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>
                          <a:latin typeface="Calibri"/>
                          <a:ea typeface="Calibri"/>
                          <a:cs typeface="Calibri"/>
                        </a:rPr>
                        <a:t>Radioactive-</a:t>
                      </a:r>
                      <a:r>
                        <a:rPr lang="en-US" sz="1600">
                          <a:latin typeface="Calibri"/>
                          <a:ea typeface="Calibri"/>
                          <a:cs typeface="Calibri"/>
                        </a:rPr>
                        <a:t> elements that emit particles and radiation during the spontaneous disintegration of their nuclei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05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 dirty="0">
                          <a:latin typeface="Calibri"/>
                          <a:ea typeface="Calibri"/>
                          <a:cs typeface="Times New Roman"/>
                        </a:rPr>
                        <a:t>Reflection-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 occurs when light bounces off a surface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>
                          <a:latin typeface="Calibri"/>
                          <a:ea typeface="Calibri"/>
                          <a:cs typeface="Times New Roman"/>
                        </a:rPr>
                        <a:t>Solid-</a:t>
                      </a: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 matter that has a definite shape and volume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38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>
                          <a:latin typeface="Calibri"/>
                          <a:ea typeface="Calibri"/>
                          <a:cs typeface="Calibri"/>
                        </a:rPr>
                        <a:t>Solution-</a:t>
                      </a:r>
                      <a:r>
                        <a:rPr lang="en-US" sz="1600">
                          <a:latin typeface="Calibri"/>
                          <a:ea typeface="Calibri"/>
                          <a:cs typeface="Calibri"/>
                        </a:rPr>
                        <a:t> a homogeneous mixture formed when one substance dissolves in another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>
                          <a:latin typeface="Calibri"/>
                          <a:ea typeface="Calibri"/>
                          <a:cs typeface="Calibri"/>
                        </a:rPr>
                        <a:t>Solvent-</a:t>
                      </a:r>
                      <a:r>
                        <a:rPr lang="en-US" sz="1600">
                          <a:latin typeface="Calibri"/>
                          <a:ea typeface="Calibri"/>
                          <a:cs typeface="Calibri"/>
                        </a:rPr>
                        <a:t> a substance in which a solute dissolves to form a solution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788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>
                          <a:latin typeface="Calibri"/>
                          <a:ea typeface="Calibri"/>
                          <a:cs typeface="Calibri"/>
                        </a:rPr>
                        <a:t>Viscous-</a:t>
                      </a:r>
                      <a:r>
                        <a:rPr lang="en-US" sz="1600">
                          <a:latin typeface="Calibri"/>
                          <a:ea typeface="Calibri"/>
                          <a:cs typeface="Calibri"/>
                        </a:rPr>
                        <a:t> describes a material that flows slowly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 dirty="0">
                          <a:latin typeface="Calibri"/>
                          <a:ea typeface="Calibri"/>
                          <a:cs typeface="Calibri"/>
                        </a:rPr>
                        <a:t>Weight-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Calibri"/>
                        </a:rPr>
                        <a:t> the measure of the gravitational force that attracts an object; the weight of an object changes as the force of gravity changes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002060"/>
                </a:solidFill>
              </a:rPr>
              <a:t>ACT Science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915400" cy="452596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00B050"/>
                </a:solidFill>
              </a:rPr>
              <a:t>Fetch the answer </a:t>
            </a:r>
          </a:p>
          <a:p>
            <a:pPr marL="914400" lvl="1" indent="-514350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(easy questions)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7030A0"/>
                </a:solidFill>
              </a:rPr>
              <a:t>Analyze based on the given info</a:t>
            </a:r>
          </a:p>
          <a:p>
            <a:pPr marL="914400" lvl="1" indent="-514350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(medium questions)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C00000"/>
                </a:solidFill>
              </a:rPr>
              <a:t>Generalize and make the appropriate conclusions </a:t>
            </a:r>
          </a:p>
          <a:p>
            <a:pPr marL="914400" lvl="1" indent="-514350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(hard questions)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rgbClr val="002060"/>
                </a:solidFill>
              </a:rPr>
              <a:t>Ordering the Questions to Maximize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Questions are NOT in “easy to hard” order</a:t>
            </a:r>
          </a:p>
          <a:p>
            <a:r>
              <a:rPr lang="en-US" dirty="0"/>
              <a:t>All questions are worth the SAME amount!</a:t>
            </a:r>
          </a:p>
          <a:p>
            <a:r>
              <a:rPr lang="en-US" dirty="0"/>
              <a:t>Up to you to order the questions to maximize your chance of success!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1347</TotalTime>
  <Words>1469</Words>
  <Application>Microsoft Office PowerPoint</Application>
  <PresentationFormat>On-screen Show (4:3)</PresentationFormat>
  <Paragraphs>232</Paragraphs>
  <Slides>41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Calibri</vt:lpstr>
      <vt:lpstr>Times New Roman</vt:lpstr>
      <vt:lpstr>Office Theme</vt:lpstr>
      <vt:lpstr>PowerPoint Presentation</vt:lpstr>
      <vt:lpstr>ACT Science Intro</vt:lpstr>
      <vt:lpstr>ACT Science</vt:lpstr>
      <vt:lpstr>Three Types of Passages</vt:lpstr>
      <vt:lpstr>Science Section Vocab</vt:lpstr>
      <vt:lpstr>PowerPoint Presentation</vt:lpstr>
      <vt:lpstr>PowerPoint Presentation</vt:lpstr>
      <vt:lpstr>ACT Science Questions</vt:lpstr>
      <vt:lpstr>Ordering the Questions to Maximize Time</vt:lpstr>
      <vt:lpstr>Ordering Science Questions</vt:lpstr>
      <vt:lpstr>Easy Questions</vt:lpstr>
      <vt:lpstr>Medium Questions</vt:lpstr>
      <vt:lpstr>Infer/Suggest/Imply</vt:lpstr>
      <vt:lpstr>Interpolate Questions                    These questions will ask you to estimate a value WITHIN the graph</vt:lpstr>
      <vt:lpstr>Interpolate example</vt:lpstr>
      <vt:lpstr>Extrapolate Questions</vt:lpstr>
      <vt:lpstr>Extrapolate Example</vt:lpstr>
      <vt:lpstr>Difficult Questions</vt:lpstr>
      <vt:lpstr>PowerPoint Presentation</vt:lpstr>
      <vt:lpstr>PowerPoint Presentation</vt:lpstr>
      <vt:lpstr>Ordering the Questions Drill</vt:lpstr>
      <vt:lpstr>Steps to Solving Science Passages</vt:lpstr>
      <vt:lpstr>Charts and Graphs Passages</vt:lpstr>
      <vt:lpstr>Four Types of Charts/Graphs on the ACT</vt:lpstr>
      <vt:lpstr>What to do when you see a Graph/Chart</vt:lpstr>
      <vt:lpstr>Line Graphs</vt:lpstr>
      <vt:lpstr>Line Graphs Drill </vt:lpstr>
      <vt:lpstr>Graphs with Curves</vt:lpstr>
      <vt:lpstr>Scatter Graphs</vt:lpstr>
      <vt:lpstr>Flat Graphs</vt:lpstr>
      <vt:lpstr>Tables</vt:lpstr>
      <vt:lpstr>Experiments</vt:lpstr>
      <vt:lpstr>Steps to Solving Experiments Passages</vt:lpstr>
      <vt:lpstr>Independent vs. Dependent Variables</vt:lpstr>
      <vt:lpstr>Experiment example graph</vt:lpstr>
      <vt:lpstr>PowerPoint Presentation</vt:lpstr>
      <vt:lpstr>PowerPoint Presentation</vt:lpstr>
      <vt:lpstr>PowerPoint Presentation</vt:lpstr>
      <vt:lpstr>PowerPoint Presentation</vt:lpstr>
      <vt:lpstr>Conflicting Scientists</vt:lpstr>
      <vt:lpstr>Conflicting Scientists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Jack Friedman</dc:creator>
  <cp:lastModifiedBy>Adrienne Evans</cp:lastModifiedBy>
  <cp:revision>18</cp:revision>
  <dcterms:created xsi:type="dcterms:W3CDTF">2011-10-10T20:07:07Z</dcterms:created>
  <dcterms:modified xsi:type="dcterms:W3CDTF">2019-10-09T23:55:47Z</dcterms:modified>
</cp:coreProperties>
</file>